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21"/>
  </p:notesMasterIdLst>
  <p:sldIdLst>
    <p:sldId id="256" r:id="rId2"/>
    <p:sldId id="333" r:id="rId3"/>
    <p:sldId id="378" r:id="rId4"/>
    <p:sldId id="335" r:id="rId5"/>
    <p:sldId id="365" r:id="rId6"/>
    <p:sldId id="369" r:id="rId7"/>
    <p:sldId id="368" r:id="rId8"/>
    <p:sldId id="370" r:id="rId9"/>
    <p:sldId id="371" r:id="rId10"/>
    <p:sldId id="372" r:id="rId11"/>
    <p:sldId id="339" r:id="rId12"/>
    <p:sldId id="374" r:id="rId13"/>
    <p:sldId id="379" r:id="rId14"/>
    <p:sldId id="376" r:id="rId15"/>
    <p:sldId id="343" r:id="rId16"/>
    <p:sldId id="358" r:id="rId17"/>
    <p:sldId id="359" r:id="rId18"/>
    <p:sldId id="382" r:id="rId19"/>
    <p:sldId id="317" r:id="rId20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jan Radmanovic" initials="DR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0066FF"/>
    <a:srgbClr val="66CCFF"/>
    <a:srgbClr val="99CCFF"/>
    <a:srgbClr val="FF5050"/>
    <a:srgbClr val="99FF33"/>
    <a:srgbClr val="CCFFFF"/>
    <a:srgbClr val="66FFFF"/>
    <a:srgbClr val="DDDDD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8705" autoAdjust="0"/>
  </p:normalViewPr>
  <p:slideViewPr>
    <p:cSldViewPr>
      <p:cViewPr varScale="1">
        <p:scale>
          <a:sx n="127" d="100"/>
          <a:sy n="127" d="100"/>
        </p:scale>
        <p:origin x="1188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57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0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Sheet5!$C$2</c:f>
              <c:strCache>
                <c:ptCount val="1"/>
                <c:pt idx="0">
                  <c:v>Пројекција 2024. </c:v>
                </c:pt>
              </c:strCache>
            </c:strRef>
          </c:tx>
          <c:invertIfNegative val="0"/>
          <c:cat>
            <c:strRef>
              <c:f>Sheet5!$B$4:$B$6</c:f>
              <c:strCache>
                <c:ptCount val="3"/>
                <c:pt idx="0">
                  <c:v>Трошкови амортизације и резервисања </c:v>
                </c:pt>
                <c:pt idx="1">
                  <c:v>Трош. материјала енергије, горива и нема. тро </c:v>
                </c:pt>
                <c:pt idx="2">
                  <c:v>Трошкови  зарада и накнада зарада и остала лична примања </c:v>
                </c:pt>
              </c:strCache>
            </c:strRef>
          </c:cat>
          <c:val>
            <c:numRef>
              <c:f>Sheet5!$C$4:$C$6</c:f>
              <c:numCache>
                <c:formatCode>#,##0</c:formatCode>
                <c:ptCount val="3"/>
                <c:pt idx="0">
                  <c:v>925010</c:v>
                </c:pt>
                <c:pt idx="1">
                  <c:v>10849640</c:v>
                </c:pt>
                <c:pt idx="2">
                  <c:v>5055540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F8-48A7-80CE-D5E7C396BD07}"/>
            </c:ext>
          </c:extLst>
        </c:ser>
        <c:ser>
          <c:idx val="1"/>
          <c:order val="1"/>
          <c:tx>
            <c:strRef>
              <c:f>Sheet5!$D$2</c:f>
              <c:strCache>
                <c:ptCount val="1"/>
                <c:pt idx="0">
                  <c:v>План 2025. </c:v>
                </c:pt>
              </c:strCache>
            </c:strRef>
          </c:tx>
          <c:invertIfNegative val="0"/>
          <c:cat>
            <c:strRef>
              <c:f>Sheet5!$B$4:$B$6</c:f>
              <c:strCache>
                <c:ptCount val="3"/>
                <c:pt idx="0">
                  <c:v>Трошкови амортизације и резервисања </c:v>
                </c:pt>
                <c:pt idx="1">
                  <c:v>Трош. материјала енергије, горива и нема. тро </c:v>
                </c:pt>
                <c:pt idx="2">
                  <c:v>Трошкови  зарада и накнада зарада и остала лична примања </c:v>
                </c:pt>
              </c:strCache>
            </c:strRef>
          </c:cat>
          <c:val>
            <c:numRef>
              <c:f>Sheet5!$D$4:$D$6</c:f>
              <c:numCache>
                <c:formatCode>#,##0</c:formatCode>
                <c:ptCount val="3"/>
                <c:pt idx="0">
                  <c:v>943281</c:v>
                </c:pt>
                <c:pt idx="1">
                  <c:v>11445370</c:v>
                </c:pt>
                <c:pt idx="2">
                  <c:v>5436225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F8-48A7-80CE-D5E7C396BD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4159360"/>
        <c:axId val="301956096"/>
        <c:axId val="0"/>
      </c:bar3DChart>
      <c:catAx>
        <c:axId val="1941593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01956096"/>
        <c:crosses val="autoZero"/>
        <c:auto val="1"/>
        <c:lblAlgn val="ctr"/>
        <c:lblOffset val="100"/>
        <c:noMultiLvlLbl val="0"/>
      </c:catAx>
      <c:valAx>
        <c:axId val="30195609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941593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'Слајд 23'!$B$42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9E20-435B-9B79-BAFC6798BBBF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9E20-435B-9B79-BAFC6798BBBF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>
                        <a:solidFill>
                          <a:sysClr val="windowText" lastClr="000000"/>
                        </a:solidFill>
                      </a:rPr>
                      <a:t>0,14%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51E-4043-8E0E-C0F838BD9ECB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9E20-435B-9B79-BAFC6798BBBF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9E20-435B-9B79-BAFC6798BBBF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9E20-435B-9B79-BAFC6798BBBF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9E20-435B-9B79-BAFC6798BBBF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9E20-435B-9B79-BAFC6798BBBF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9E20-435B-9B79-BAFC6798BBBF}"/>
                </c:ext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9E20-435B-9B79-BAFC6798BBB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'Слајд 23'!$A$43:$A$52</c:f>
              <c:strCache>
                <c:ptCount val="10"/>
                <c:pt idx="0">
                  <c:v>Инвестиционе некретнине</c:v>
                </c:pt>
                <c:pt idx="1">
                  <c:v>Државне ХоВ</c:v>
                </c:pt>
                <c:pt idx="2">
                  <c:v>Зајмови осигурани заложним правом</c:v>
                </c:pt>
                <c:pt idx="3">
                  <c:v>Акције</c:v>
                </c:pt>
                <c:pt idx="4">
                  <c:v>Средства у резервном фонду Бироа ЗК БИХ</c:v>
                </c:pt>
                <c:pt idx="5">
                  <c:v>Орочени депозити</c:v>
                </c:pt>
                <c:pt idx="6">
                  <c:v>Готовина</c:v>
                </c:pt>
                <c:pt idx="7">
                  <c:v>Преносна премија на терет реосигурања</c:v>
                </c:pt>
                <c:pt idx="8">
                  <c:v>Потраживања за недоспјеле премије неистеклих осигурања</c:v>
                </c:pt>
                <c:pt idx="9">
                  <c:v>Резерве за штете које падају на терет реосигуравача</c:v>
                </c:pt>
              </c:strCache>
            </c:strRef>
          </c:cat>
          <c:val>
            <c:numRef>
              <c:f>'Слајд 23'!$B$43:$B$52</c:f>
              <c:numCache>
                <c:formatCode>0.00%</c:formatCode>
                <c:ptCount val="10"/>
                <c:pt idx="0">
                  <c:v>0.35785996323075958</c:v>
                </c:pt>
                <c:pt idx="1">
                  <c:v>0.29779425064649911</c:v>
                </c:pt>
                <c:pt idx="2">
                  <c:v>1.3883246574855775E-3</c:v>
                </c:pt>
                <c:pt idx="3">
                  <c:v>1.9719917012278841E-3</c:v>
                </c:pt>
                <c:pt idx="4">
                  <c:v>2.1687939910208721E-2</c:v>
                </c:pt>
                <c:pt idx="5">
                  <c:v>0.18359922735569956</c:v>
                </c:pt>
                <c:pt idx="6">
                  <c:v>9.1799613677849778E-2</c:v>
                </c:pt>
                <c:pt idx="7">
                  <c:v>2.6689887680411879E-2</c:v>
                </c:pt>
                <c:pt idx="8">
                  <c:v>0</c:v>
                </c:pt>
                <c:pt idx="9">
                  <c:v>1.7208801139857989E-2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1E-4043-8E0E-C0F838BD9EC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26376064"/>
        <c:axId val="26377600"/>
      </c:barChart>
      <c:catAx>
        <c:axId val="2637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377600"/>
        <c:crosses val="autoZero"/>
        <c:auto val="1"/>
        <c:lblAlgn val="ctr"/>
        <c:lblOffset val="100"/>
        <c:noMultiLvlLbl val="0"/>
      </c:catAx>
      <c:valAx>
        <c:axId val="2637760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26376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'Слајд 18'!$B$5:$F$5</c:f>
              <c:strCache>
                <c:ptCount val="1"/>
                <c:pt idx="0">
                  <c:v>НЕМАТЕРИЈАЛНА УЛАГАЊА, ПОСТРОЈЕЊА, ОПРЕМА  И ИНВЕСТИЦИОНЕ НЕКРЕТНИНЕ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'Слајд 18'!$G$3:$H$3</c:f>
              <c:strCache>
                <c:ptCount val="2"/>
                <c:pt idx="0">
                  <c:v>Пројекција 2024. </c:v>
                </c:pt>
                <c:pt idx="1">
                  <c:v>План 2025.</c:v>
                </c:pt>
              </c:strCache>
            </c:strRef>
          </c:cat>
          <c:val>
            <c:numRef>
              <c:f>'Слајд 18'!$J$5:$K$5</c:f>
              <c:numCache>
                <c:formatCode>0.00%</c:formatCode>
                <c:ptCount val="2"/>
                <c:pt idx="0">
                  <c:v>0.32993052568626446</c:v>
                </c:pt>
                <c:pt idx="1">
                  <c:v>0.3056039768760837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79-4843-8EC5-A7F1DC483C5F}"/>
            </c:ext>
          </c:extLst>
        </c:ser>
        <c:ser>
          <c:idx val="1"/>
          <c:order val="1"/>
          <c:tx>
            <c:strRef>
              <c:f>'Слајд 18'!$B$6:$F$6</c:f>
              <c:strCache>
                <c:ptCount val="1"/>
                <c:pt idx="0">
                  <c:v>ДУГОРОЧНИ ФИНАНСИЈСКИ ПЛАСМАНИ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'Слајд 18'!$G$3:$H$3</c:f>
              <c:strCache>
                <c:ptCount val="2"/>
                <c:pt idx="0">
                  <c:v>Пројекција 2024. </c:v>
                </c:pt>
                <c:pt idx="1">
                  <c:v>План 2025.</c:v>
                </c:pt>
              </c:strCache>
            </c:strRef>
          </c:cat>
          <c:val>
            <c:numRef>
              <c:f>'Слајд 18'!$J$6:$K$6</c:f>
              <c:numCache>
                <c:formatCode>0.00%</c:formatCode>
                <c:ptCount val="2"/>
                <c:pt idx="0">
                  <c:v>0.28856794209476533</c:v>
                </c:pt>
                <c:pt idx="1">
                  <c:v>0.35528611151996797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79-4843-8EC5-A7F1DC483C5F}"/>
            </c:ext>
          </c:extLst>
        </c:ser>
        <c:ser>
          <c:idx val="2"/>
          <c:order val="2"/>
          <c:tx>
            <c:strRef>
              <c:f>'Слајд 18'!$B$7:$F$7</c:f>
              <c:strCache>
                <c:ptCount val="1"/>
                <c:pt idx="0">
                  <c:v>ПОТРАЖИВАЊА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'Слајд 18'!$G$3:$H$3</c:f>
              <c:strCache>
                <c:ptCount val="2"/>
                <c:pt idx="0">
                  <c:v>Пројекција 2024. </c:v>
                </c:pt>
                <c:pt idx="1">
                  <c:v>План 2025.</c:v>
                </c:pt>
              </c:strCache>
            </c:strRef>
          </c:cat>
          <c:val>
            <c:numRef>
              <c:f>'Слајд 18'!$J$7:$K$7</c:f>
              <c:numCache>
                <c:formatCode>0.00%</c:formatCode>
                <c:ptCount val="2"/>
                <c:pt idx="0">
                  <c:v>0.10879612935494265</c:v>
                </c:pt>
                <c:pt idx="1">
                  <c:v>0.10827828617041987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79-4843-8EC5-A7F1DC483C5F}"/>
            </c:ext>
          </c:extLst>
        </c:ser>
        <c:ser>
          <c:idx val="3"/>
          <c:order val="3"/>
          <c:tx>
            <c:strRef>
              <c:f>'Слајд 18'!$B$8:$F$8</c:f>
              <c:strCache>
                <c:ptCount val="1"/>
                <c:pt idx="0">
                  <c:v>КРАТКОРОЧНИ ФИНАНСИЈСКИ ПЛАСМАНИ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'Слајд 18'!$G$3:$H$3</c:f>
              <c:strCache>
                <c:ptCount val="2"/>
                <c:pt idx="0">
                  <c:v>Пројекција 2024. </c:v>
                </c:pt>
                <c:pt idx="1">
                  <c:v>План 2025.</c:v>
                </c:pt>
              </c:strCache>
            </c:strRef>
          </c:cat>
          <c:val>
            <c:numRef>
              <c:f>'Слајд 18'!$J$8:$K$8</c:f>
              <c:numCache>
                <c:formatCode>0.00%</c:formatCode>
                <c:ptCount val="2"/>
                <c:pt idx="0">
                  <c:v>8.4521864494044335E-2</c:v>
                </c:pt>
                <c:pt idx="1">
                  <c:v>2.1657999333176185E-2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79-4843-8EC5-A7F1DC483C5F}"/>
            </c:ext>
          </c:extLst>
        </c:ser>
        <c:ser>
          <c:idx val="4"/>
          <c:order val="4"/>
          <c:tx>
            <c:strRef>
              <c:f>'Слајд 18'!$B$9:$F$9</c:f>
              <c:strCache>
                <c:ptCount val="1"/>
                <c:pt idx="0">
                  <c:v>ГОТОВИНА И ГОТОВИНСКИ ЕКВИВАЛЕНТИ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'Слајд 18'!$G$3:$H$3</c:f>
              <c:strCache>
                <c:ptCount val="2"/>
                <c:pt idx="0">
                  <c:v>Пројекција 2024. </c:v>
                </c:pt>
                <c:pt idx="1">
                  <c:v>План 2025.</c:v>
                </c:pt>
              </c:strCache>
            </c:strRef>
          </c:cat>
          <c:val>
            <c:numRef>
              <c:f>'Слајд 18'!$J$9:$K$9</c:f>
              <c:numCache>
                <c:formatCode>0.00%</c:formatCode>
                <c:ptCount val="2"/>
                <c:pt idx="0">
                  <c:v>5.807383584996343E-2</c:v>
                </c:pt>
                <c:pt idx="1">
                  <c:v>7.169482097309271E-2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79-4843-8EC5-A7F1DC483C5F}"/>
            </c:ext>
          </c:extLst>
        </c:ser>
        <c:ser>
          <c:idx val="5"/>
          <c:order val="5"/>
          <c:tx>
            <c:strRef>
              <c:f>'Слајд 18'!$B$10:$F$10</c:f>
              <c:strCache>
                <c:ptCount val="1"/>
                <c:pt idx="0">
                  <c:v>АВР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'Слајд 18'!$G$3:$H$3</c:f>
              <c:strCache>
                <c:ptCount val="2"/>
                <c:pt idx="0">
                  <c:v>Пројекција 2024. </c:v>
                </c:pt>
                <c:pt idx="1">
                  <c:v>План 2025.</c:v>
                </c:pt>
              </c:strCache>
            </c:strRef>
          </c:cat>
          <c:val>
            <c:numRef>
              <c:f>'Слајд 18'!$J$10:$K$10</c:f>
              <c:numCache>
                <c:formatCode>0.00%</c:formatCode>
                <c:ptCount val="2"/>
                <c:pt idx="0">
                  <c:v>0.12266660665425257</c:v>
                </c:pt>
                <c:pt idx="1">
                  <c:v>0.13085111431393276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B79-4843-8EC5-A7F1DC483C5F}"/>
            </c:ext>
          </c:extLst>
        </c:ser>
        <c:ser>
          <c:idx val="6"/>
          <c:order val="6"/>
          <c:tx>
            <c:strRef>
              <c:f>'Слајд 18'!$B$11:$F$11</c:f>
              <c:strCache>
                <c:ptCount val="1"/>
                <c:pt idx="0">
                  <c:v>ВАНБИЛАНСНА АКТИВА</c:v>
                </c:pt>
              </c:strCache>
            </c:strRef>
          </c:tx>
          <c:invertIfNegative val="0"/>
          <c:cat>
            <c:strRef>
              <c:f>'Слајд 18'!$G$3:$H$3</c:f>
              <c:strCache>
                <c:ptCount val="2"/>
                <c:pt idx="0">
                  <c:v>Пројекција 2024. </c:v>
                </c:pt>
                <c:pt idx="1">
                  <c:v>План 2025.</c:v>
                </c:pt>
              </c:strCache>
            </c:strRef>
          </c:cat>
          <c:val>
            <c:numRef>
              <c:f>'Слајд 18'!$J$11:$K$11</c:f>
              <c:numCache>
                <c:formatCode>0.00%</c:formatCode>
                <c:ptCount val="2"/>
                <c:pt idx="0">
                  <c:v>7.4430958657672758E-3</c:v>
                </c:pt>
                <c:pt idx="1">
                  <c:v>6.6276908133268133E-3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B79-4843-8EC5-A7F1DC483C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6468224"/>
        <c:axId val="226470144"/>
      </c:barChart>
      <c:catAx>
        <c:axId val="226468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6470144"/>
        <c:crosses val="autoZero"/>
        <c:auto val="1"/>
        <c:lblAlgn val="ctr"/>
        <c:lblOffset val="100"/>
        <c:noMultiLvlLbl val="0"/>
      </c:catAx>
      <c:valAx>
        <c:axId val="226470144"/>
        <c:scaling>
          <c:orientation val="minMax"/>
        </c:scaling>
        <c:delete val="0"/>
        <c:axPos val="l"/>
        <c:majorGridlines>
          <c:spPr>
            <a:ln w="0">
              <a:gradFill>
                <a:gsLst>
                  <a:gs pos="0">
                    <a:schemeClr val="bg1"/>
                  </a:gs>
                  <a:gs pos="50000">
                    <a:srgbClr val="5B9BD5">
                      <a:tint val="44500"/>
                      <a:satMod val="160000"/>
                    </a:srgbClr>
                  </a:gs>
                  <a:gs pos="100000">
                    <a:srgbClr val="5B9BD5">
                      <a:tint val="23500"/>
                      <a:satMod val="160000"/>
                    </a:srgbClr>
                  </a:gs>
                </a:gsLst>
                <a:lin ang="5400000" scaled="0"/>
              </a:gradFill>
            </a:ln>
          </c:spPr>
        </c:majorGridlines>
        <c:numFmt formatCode="0.00%" sourceLinked="1"/>
        <c:majorTickMark val="in"/>
        <c:minorTickMark val="none"/>
        <c:tickLblPos val="none"/>
        <c:spPr>
          <a:ln>
            <a:noFill/>
          </a:ln>
        </c:spPr>
        <c:crossAx val="226468224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65051597580695752"/>
          <c:y val="8.099612277315664E-2"/>
          <c:w val="0.33871686555294872"/>
          <c:h val="0.75123985857516185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972222222222228"/>
          <c:y val="0.21990740740740755"/>
          <c:w val="0.58888888888888891"/>
          <c:h val="0.56018518518518523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972222222222228"/>
          <c:y val="0.21990740740740755"/>
          <c:w val="0.58888888888888891"/>
          <c:h val="0.56018518518518523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972222222222228"/>
          <c:y val="0.21990740740740755"/>
          <c:w val="0.58888888888888891"/>
          <c:h val="0.56018518518518523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532041187159297"/>
          <c:y val="0.25068816848344405"/>
          <c:w val="0.59551302241066029"/>
          <c:h val="0.57469973910918792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2.3115604857464049E-2"/>
                  <c:y val="-0.21127712227023659"/>
                </c:manualLayout>
              </c:layout>
              <c:tx>
                <c:rich>
                  <a:bodyPr/>
                  <a:lstStyle/>
                  <a:p>
                    <a:r>
                      <a:rPr lang="sr-Cyrl-BA" sz="900" dirty="0"/>
                      <a:t>Инвестиционе некретнине
35.44%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F20-4FC1-81EE-48BBEAFEE826}"/>
                </c:ext>
              </c:extLst>
            </c:dLbl>
            <c:dLbl>
              <c:idx val="1"/>
              <c:layout>
                <c:manualLayout>
                  <c:x val="5.6410256410256411E-2"/>
                  <c:y val="0.11611611611611612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F20-4FC1-81EE-48BBEAFEE826}"/>
                </c:ext>
              </c:extLst>
            </c:dLbl>
            <c:dLbl>
              <c:idx val="2"/>
              <c:layout>
                <c:manualLayout>
                  <c:x val="-4.8717948717948718E-2"/>
                  <c:y val="4.8048048048048048E-2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F20-4FC1-81EE-48BBEAFEE826}"/>
                </c:ext>
              </c:extLst>
            </c:dLbl>
            <c:dLbl>
              <c:idx val="3"/>
              <c:layout>
                <c:manualLayout>
                  <c:x val="-5.6410458308096101E-2"/>
                  <c:y val="0.1081081081081081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F20-4FC1-81EE-48BBEAFEE826}"/>
                </c:ext>
              </c:extLst>
            </c:dLbl>
            <c:dLbl>
              <c:idx val="4"/>
              <c:layout>
                <c:manualLayout>
                  <c:x val="-0.14615384615384619"/>
                  <c:y val="1.601601601601601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F20-4FC1-81EE-48BBEAFEE826}"/>
                </c:ext>
              </c:extLst>
            </c:dLbl>
            <c:dLbl>
              <c:idx val="5"/>
              <c:layout>
                <c:manualLayout>
                  <c:x val="-9.7435897435897464E-2"/>
                  <c:y val="-0.11611611611611612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7E3-4860-8C6A-F5D5BDEFAFF2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'Слајд 20'!$A$4:$C$9</c:f>
              <c:strCache>
                <c:ptCount val="6"/>
                <c:pt idx="0">
                  <c:v>Инвестиционе некретнине</c:v>
                </c:pt>
                <c:pt idx="1">
                  <c:v>Обвезнице РС</c:v>
                </c:pt>
                <c:pt idx="2">
                  <c:v>Акције</c:v>
                </c:pt>
                <c:pt idx="3">
                  <c:v>Орочени депозити</c:v>
                </c:pt>
                <c:pt idx="4">
                  <c:v>Дати зајамoви</c:v>
                </c:pt>
                <c:pt idx="5">
                  <c:v>Готовина</c:v>
                </c:pt>
              </c:strCache>
            </c:strRef>
          </c:cat>
          <c:val>
            <c:numRef>
              <c:f>'Слајд 20'!$E$4:$E$9</c:f>
              <c:numCache>
                <c:formatCode>0.00%</c:formatCode>
                <c:ptCount val="6"/>
                <c:pt idx="0">
                  <c:v>0.35435675725398758</c:v>
                </c:pt>
                <c:pt idx="1">
                  <c:v>0.34893276839120357</c:v>
                </c:pt>
                <c:pt idx="2">
                  <c:v>2.0025426686810987E-3</c:v>
                </c:pt>
                <c:pt idx="3">
                  <c:v>0.20281544036294108</c:v>
                </c:pt>
                <c:pt idx="4">
                  <c:v>1.8381783539539087E-3</c:v>
                </c:pt>
                <c:pt idx="5">
                  <c:v>9.0054312969232803E-2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F20-4FC1-81EE-48BBEAFEE8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605190850091541"/>
          <c:y val="0.24136155132144185"/>
          <c:w val="0.63819219120741166"/>
          <c:h val="0.61077280239011511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2.0592016418484998E-2"/>
                  <c:y val="-0.17479669201821521"/>
                </c:manualLayout>
              </c:layout>
              <c:tx>
                <c:rich>
                  <a:bodyPr/>
                  <a:lstStyle/>
                  <a:p>
                    <a:r>
                      <a:rPr lang="sr-Cyrl-BA" sz="900" dirty="0"/>
                      <a:t>Инвестиционе некретнине
33.20%</a:t>
                    </a: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321-46D0-A4E1-85B166E31FF3}"/>
                </c:ext>
              </c:extLst>
            </c:dLbl>
            <c:dLbl>
              <c:idx val="1"/>
              <c:layout>
                <c:manualLayout>
                  <c:x val="0.31660225243420537"/>
                  <c:y val="4.0650393492608194E-3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321-46D0-A4E1-85B166E31FF3}"/>
                </c:ext>
              </c:extLst>
            </c:dLbl>
            <c:dLbl>
              <c:idx val="2"/>
              <c:layout>
                <c:manualLayout>
                  <c:x val="-7.7220061569318377E-2"/>
                  <c:y val="0.10975606243004211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321-46D0-A4E1-85B166E31FF3}"/>
                </c:ext>
              </c:extLst>
            </c:dLbl>
            <c:dLbl>
              <c:idx val="3"/>
              <c:layout>
                <c:manualLayout>
                  <c:x val="-5.4054043098522866E-2"/>
                  <c:y val="-0.195121888764519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321-46D0-A4E1-85B166E31FF3}"/>
                </c:ext>
              </c:extLst>
            </c:dLbl>
            <c:dLbl>
              <c:idx val="4"/>
              <c:layout>
                <c:manualLayout>
                  <c:x val="0"/>
                  <c:y val="-0.1422763772241286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321-46D0-A4E1-85B166E31FF3}"/>
                </c:ext>
              </c:extLst>
            </c:dLbl>
            <c:dLbl>
              <c:idx val="5"/>
              <c:layout>
                <c:manualLayout>
                  <c:x val="0.10038608004011385"/>
                  <c:y val="-0.1097560624300421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8F4-49BD-9659-58265113F294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'Слајд 20'!$A$4:$C$9</c:f>
              <c:strCache>
                <c:ptCount val="6"/>
                <c:pt idx="0">
                  <c:v>Инвестиционе некретнине</c:v>
                </c:pt>
                <c:pt idx="1">
                  <c:v>Обвезнице РС</c:v>
                </c:pt>
                <c:pt idx="2">
                  <c:v>Акције</c:v>
                </c:pt>
                <c:pt idx="3">
                  <c:v>Орочени депозити</c:v>
                </c:pt>
                <c:pt idx="4">
                  <c:v>Дати зајамoви</c:v>
                </c:pt>
                <c:pt idx="5">
                  <c:v>Готовина</c:v>
                </c:pt>
              </c:strCache>
            </c:strRef>
          </c:cat>
          <c:val>
            <c:numRef>
              <c:f>'Слајд 20'!$G$4:$G$9</c:f>
              <c:numCache>
                <c:formatCode>0.00%</c:formatCode>
                <c:ptCount val="6"/>
                <c:pt idx="0">
                  <c:v>0.332028660317852</c:v>
                </c:pt>
                <c:pt idx="1">
                  <c:v>0.35835734644918843</c:v>
                </c:pt>
                <c:pt idx="2">
                  <c:v>1.8218326794943371E-3</c:v>
                </c:pt>
                <c:pt idx="3">
                  <c:v>0.1963181766696484</c:v>
                </c:pt>
                <c:pt idx="4">
                  <c:v>1.2826016172722806E-3</c:v>
                </c:pt>
                <c:pt idx="5">
                  <c:v>0.11019138226654455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321-46D0-A4E1-85B166E31F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'Слајд 21'!$B$5:$D$5</c:f>
              <c:strCache>
                <c:ptCount val="1"/>
                <c:pt idx="0">
                  <c:v>КАПИТАЛ И РЕЗЕРВЕ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'Слајд 21'!$E$3:$F$3</c:f>
              <c:strCache>
                <c:ptCount val="2"/>
                <c:pt idx="0">
                  <c:v>Пројекција 2024.</c:v>
                </c:pt>
                <c:pt idx="1">
                  <c:v>План 2025.</c:v>
                </c:pt>
              </c:strCache>
            </c:strRef>
          </c:cat>
          <c:val>
            <c:numRef>
              <c:f>'Слајд 21'!$H$5:$I$5</c:f>
              <c:numCache>
                <c:formatCode>0.00%</c:formatCode>
                <c:ptCount val="2"/>
                <c:pt idx="0">
                  <c:v>0.28428109710994398</c:v>
                </c:pt>
                <c:pt idx="1">
                  <c:v>0.28121039746587906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62-4F9B-B42B-9537B7DD97D5}"/>
            </c:ext>
          </c:extLst>
        </c:ser>
        <c:ser>
          <c:idx val="1"/>
          <c:order val="1"/>
          <c:tx>
            <c:strRef>
              <c:f>'Слајд 21'!$B$6:$D$6</c:f>
              <c:strCache>
                <c:ptCount val="1"/>
                <c:pt idx="0">
                  <c:v>ДУГОРОЧНЕ ОБАВЕЗЕ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'Слајд 21'!$E$3:$F$3</c:f>
              <c:strCache>
                <c:ptCount val="2"/>
                <c:pt idx="0">
                  <c:v>Пројекција 2024.</c:v>
                </c:pt>
                <c:pt idx="1">
                  <c:v>План 2025.</c:v>
                </c:pt>
              </c:strCache>
            </c:strRef>
          </c:cat>
          <c:val>
            <c:numRef>
              <c:f>'Слајд 21'!$H$6:$I$6</c:f>
              <c:numCache>
                <c:formatCode>0.00%</c:formatCode>
                <c:ptCount val="2"/>
                <c:pt idx="0">
                  <c:v>1.4768069314165334E-2</c:v>
                </c:pt>
                <c:pt idx="1">
                  <c:v>1.4764476399468802E-2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62-4F9B-B42B-9537B7DD97D5}"/>
            </c:ext>
          </c:extLst>
        </c:ser>
        <c:ser>
          <c:idx val="2"/>
          <c:order val="2"/>
          <c:tx>
            <c:strRef>
              <c:f>'Слајд 21'!$B$7:$D$7</c:f>
              <c:strCache>
                <c:ptCount val="1"/>
                <c:pt idx="0">
                  <c:v>ДУГОРОЧНА РЕЗЕРВИСАЊА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0655737704918032"/>
                  <c:y val="2.17509516041326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562-4F9B-B42B-9537B7DD97D5}"/>
                </c:ext>
              </c:extLst>
            </c:dLbl>
            <c:dLbl>
              <c:idx val="1"/>
              <c:layout>
                <c:manualLayout>
                  <c:x val="0.11475409836065574"/>
                  <c:y val="-4.35019032082653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562-4F9B-B42B-9537B7DD97D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'Слајд 21'!$E$3:$F$3</c:f>
              <c:strCache>
                <c:ptCount val="2"/>
                <c:pt idx="0">
                  <c:v>Пројекција 2024.</c:v>
                </c:pt>
                <c:pt idx="1">
                  <c:v>План 2025.</c:v>
                </c:pt>
              </c:strCache>
            </c:strRef>
          </c:cat>
          <c:val>
            <c:numRef>
              <c:f>'Слајд 21'!$H$7:$I$7</c:f>
              <c:numCache>
                <c:formatCode>0.00%</c:formatCode>
                <c:ptCount val="2"/>
                <c:pt idx="0">
                  <c:v>1.7333989146227425E-3</c:v>
                </c:pt>
                <c:pt idx="1">
                  <c:v>1.6380232212702532E-3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562-4F9B-B42B-9537B7DD97D5}"/>
            </c:ext>
          </c:extLst>
        </c:ser>
        <c:ser>
          <c:idx val="3"/>
          <c:order val="3"/>
          <c:tx>
            <c:strRef>
              <c:f>'Слајд 21'!$B$8:$D$8</c:f>
              <c:strCache>
                <c:ptCount val="1"/>
                <c:pt idx="0">
                  <c:v>КРАТКОРОЧНЕ ОБАВЕЗЕ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'Слајд 21'!$E$3:$F$3</c:f>
              <c:strCache>
                <c:ptCount val="2"/>
                <c:pt idx="0">
                  <c:v>Пројекција 2024.</c:v>
                </c:pt>
                <c:pt idx="1">
                  <c:v>План 2025.</c:v>
                </c:pt>
              </c:strCache>
            </c:strRef>
          </c:cat>
          <c:val>
            <c:numRef>
              <c:f>'Слајд 21'!$H$8:$I$8</c:f>
              <c:numCache>
                <c:formatCode>0.00%</c:formatCode>
                <c:ptCount val="2"/>
                <c:pt idx="0">
                  <c:v>9.4122921162193146E-2</c:v>
                </c:pt>
                <c:pt idx="1">
                  <c:v>9.0645980775749924E-2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562-4F9B-B42B-9537B7DD97D5}"/>
            </c:ext>
          </c:extLst>
        </c:ser>
        <c:ser>
          <c:idx val="4"/>
          <c:order val="4"/>
          <c:tx>
            <c:strRef>
              <c:f>'Слајд 21'!$B$9:$D$9</c:f>
              <c:strCache>
                <c:ptCount val="1"/>
                <c:pt idx="0">
                  <c:v>КРАТКОРОЧНА РЕЗЕРВИСАЊА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'Слајд 21'!$E$3:$F$3</c:f>
              <c:strCache>
                <c:ptCount val="2"/>
                <c:pt idx="0">
                  <c:v>Пројекција 2024.</c:v>
                </c:pt>
                <c:pt idx="1">
                  <c:v>План 2025.</c:v>
                </c:pt>
              </c:strCache>
            </c:strRef>
          </c:cat>
          <c:val>
            <c:numRef>
              <c:f>'Слајд 21'!$H$9:$I$9</c:f>
              <c:numCache>
                <c:formatCode>0.00%</c:formatCode>
                <c:ptCount val="2"/>
                <c:pt idx="0">
                  <c:v>0.59415061421062831</c:v>
                </c:pt>
                <c:pt idx="1">
                  <c:v>0.60085001029407969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562-4F9B-B42B-9537B7DD97D5}"/>
            </c:ext>
          </c:extLst>
        </c:ser>
        <c:ser>
          <c:idx val="5"/>
          <c:order val="5"/>
          <c:tx>
            <c:strRef>
              <c:f>'Слајд 21'!$B$10:$D$10</c:f>
              <c:strCache>
                <c:ptCount val="1"/>
                <c:pt idx="0">
                  <c:v>ПВР</c:v>
                </c:pt>
              </c:strCache>
            </c:strRef>
          </c:tx>
          <c:invertIfNegative val="0"/>
          <c:cat>
            <c:strRef>
              <c:f>'Слајд 21'!$E$3:$F$3</c:f>
              <c:strCache>
                <c:ptCount val="2"/>
                <c:pt idx="0">
                  <c:v>Пројекција 2024.</c:v>
                </c:pt>
                <c:pt idx="1">
                  <c:v>План 2025.</c:v>
                </c:pt>
              </c:strCache>
            </c:strRef>
          </c:cat>
          <c:val>
            <c:numRef>
              <c:f>'Слајд 21'!$H$10:$I$10</c:f>
              <c:numCache>
                <c:formatCode>0.00%</c:formatCode>
                <c:ptCount val="2"/>
                <c:pt idx="0">
                  <c:v>3.5008034226791927E-3</c:v>
                </c:pt>
                <c:pt idx="1">
                  <c:v>3.8575526533291839E-3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562-4F9B-B42B-9537B7DD97D5}"/>
            </c:ext>
          </c:extLst>
        </c:ser>
        <c:ser>
          <c:idx val="6"/>
          <c:order val="6"/>
          <c:tx>
            <c:strRef>
              <c:f>'Слајд 21'!$B$11:$D$11</c:f>
              <c:strCache>
                <c:ptCount val="1"/>
                <c:pt idx="0">
                  <c:v>ВАНБИЛАНСНА ПАСИВА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0928961748633879"/>
                  <c:y val="1.95758564437194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D562-4F9B-B42B-9537B7DD97D5}"/>
                </c:ext>
              </c:extLst>
            </c:dLbl>
            <c:dLbl>
              <c:idx val="1"/>
              <c:layout>
                <c:manualLayout>
                  <c:x val="0.10928961748633879"/>
                  <c:y val="1.7400761283306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D562-4F9B-B42B-9537B7DD97D5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'Слајд 21'!$E$3:$F$3</c:f>
              <c:strCache>
                <c:ptCount val="2"/>
                <c:pt idx="0">
                  <c:v>Пројекција 2024.</c:v>
                </c:pt>
                <c:pt idx="1">
                  <c:v>План 2025.</c:v>
                </c:pt>
              </c:strCache>
            </c:strRef>
          </c:cat>
          <c:val>
            <c:numRef>
              <c:f>'Слајд 21'!$H$11:$I$11</c:f>
              <c:numCache>
                <c:formatCode>0.00%</c:formatCode>
                <c:ptCount val="2"/>
                <c:pt idx="0">
                  <c:v>7.4430958657672758E-3</c:v>
                </c:pt>
                <c:pt idx="1">
                  <c:v>7.0335591902230309E-3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562-4F9B-B42B-9537B7DD97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5091456"/>
        <c:axId val="25086976"/>
      </c:barChart>
      <c:catAx>
        <c:axId val="25091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5086976"/>
        <c:crosses val="autoZero"/>
        <c:auto val="1"/>
        <c:lblAlgn val="ctr"/>
        <c:lblOffset val="100"/>
        <c:noMultiLvlLbl val="0"/>
      </c:catAx>
      <c:valAx>
        <c:axId val="25086976"/>
        <c:scaling>
          <c:orientation val="minMax"/>
        </c:scaling>
        <c:delete val="0"/>
        <c:axPos val="l"/>
        <c:majorGridlines>
          <c:spPr>
            <a:ln w="0">
              <a:solidFill>
                <a:schemeClr val="bg1"/>
              </a:solidFill>
            </a:ln>
          </c:spPr>
        </c:majorGridlines>
        <c:numFmt formatCode="0%" sourceLinked="1"/>
        <c:majorTickMark val="none"/>
        <c:minorTickMark val="none"/>
        <c:tickLblPos val="none"/>
        <c:spPr>
          <a:noFill/>
          <a:ln>
            <a:noFill/>
          </a:ln>
        </c:spPr>
        <c:crossAx val="250914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372956232182005"/>
          <c:y val="4.8777841317321387E-2"/>
          <c:w val="0.83267087811742191"/>
          <c:h val="0.67576181468936536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086208"/>
        <c:axId val="25100672"/>
      </c:barChart>
      <c:catAx>
        <c:axId val="25086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lang="en-US"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5100672"/>
        <c:crosses val="autoZero"/>
        <c:auto val="1"/>
        <c:lblAlgn val="ctr"/>
        <c:lblOffset val="100"/>
        <c:noMultiLvlLbl val="0"/>
      </c:catAx>
      <c:valAx>
        <c:axId val="25100672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 rot="0" vert="horz"/>
          <a:lstStyle/>
          <a:p>
            <a:pPr>
              <a:defRPr lang="en-US"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50862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30450" cy="4974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184" y="0"/>
            <a:ext cx="2930450" cy="4974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FC254-86A6-4285-B0EA-DFFAD0784E9B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730" y="4723376"/>
            <a:ext cx="5407706" cy="4473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43351"/>
            <a:ext cx="2930450" cy="4974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184" y="9443351"/>
            <a:ext cx="2930450" cy="4974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69D3C-ABF1-4699-A993-3438DEDCA0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114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69D3C-ABF1-4699-A993-3438DEDCA0C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404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69D3C-ABF1-4699-A993-3438DEDCA0C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826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69D3C-ABF1-4699-A993-3438DEDCA0C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71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69D3C-ABF1-4699-A993-3438DEDCA0C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232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69D3C-ABF1-4699-A993-3438DEDCA0C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698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69D3C-ABF1-4699-A993-3438DEDCA0C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623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0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944531-BCB8-418C-AF4E-C14A71DB7C42}" type="datetimeFigureOut">
              <a:rPr lang="en-US" smtClean="0"/>
              <a:pPr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4D37D56-6035-401D-A3E1-FD94D1357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920879" cy="2232248"/>
          </a:xfrm>
        </p:spPr>
        <p:txBody>
          <a:bodyPr>
            <a:normAutofit/>
          </a:bodyPr>
          <a:lstStyle/>
          <a:p>
            <a:r>
              <a:rPr lang="sr-Cyrl-BA" b="1" i="1" dirty="0">
                <a:solidFill>
                  <a:srgbClr val="000066"/>
                </a:solidFill>
                <a:latin typeface="+mj-lt"/>
              </a:rPr>
              <a:t>ПЛАН </a:t>
            </a:r>
            <a:r>
              <a:rPr lang="sr-Cyrl-CS" b="1" i="1" dirty="0">
                <a:solidFill>
                  <a:srgbClr val="000066"/>
                </a:solidFill>
                <a:latin typeface="+mj-lt"/>
              </a:rPr>
              <a:t>ПОСЛОВАЊА ЗА 20</a:t>
            </a:r>
            <a:r>
              <a:rPr lang="en-US" b="1" i="1" dirty="0" smtClean="0">
                <a:solidFill>
                  <a:srgbClr val="000066"/>
                </a:solidFill>
                <a:latin typeface="+mj-lt"/>
              </a:rPr>
              <a:t>2</a:t>
            </a:r>
            <a:r>
              <a:rPr lang="en-US" b="1" i="1" dirty="0">
                <a:solidFill>
                  <a:srgbClr val="000066"/>
                </a:solidFill>
                <a:latin typeface="+mj-lt"/>
              </a:rPr>
              <a:t>5</a:t>
            </a:r>
            <a:r>
              <a:rPr lang="sr-Cyrl-CS" b="1" i="1" dirty="0" smtClean="0">
                <a:solidFill>
                  <a:srgbClr val="000066"/>
                </a:solidFill>
                <a:latin typeface="+mj-lt"/>
              </a:rPr>
              <a:t>. </a:t>
            </a:r>
            <a:r>
              <a:rPr lang="sr-Cyrl-CS" b="1" i="1" dirty="0">
                <a:solidFill>
                  <a:srgbClr val="000066"/>
                </a:solidFill>
                <a:latin typeface="+mj-lt"/>
              </a:rPr>
              <a:t>ГОДИНУ</a:t>
            </a:r>
            <a:endParaRPr lang="sr-Cyrl-BA" b="1" i="1" dirty="0">
              <a:solidFill>
                <a:srgbClr val="000066"/>
              </a:solidFill>
              <a:latin typeface="+mj-lt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sr-Cyrl-BA" b="1" i="1" dirty="0">
                <a:solidFill>
                  <a:srgbClr val="000066"/>
                </a:solidFill>
                <a:latin typeface="Arial"/>
                <a:ea typeface="Calibri"/>
                <a:cs typeface="Times New Roman"/>
              </a:rPr>
              <a:t>„ДУНАВ ОСИГУРАЊЕ“ А.Д. БАЊА ЛУКА</a:t>
            </a:r>
            <a:endParaRPr lang="sr-Cyrl-CS" b="1" i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96752"/>
            <a:ext cx="2592287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043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504056"/>
          </a:xfrm>
        </p:spPr>
        <p:txBody>
          <a:bodyPr>
            <a:noAutofit/>
          </a:bodyPr>
          <a:lstStyle/>
          <a:p>
            <a:pPr algn="ctr"/>
            <a:r>
              <a:rPr lang="sr-Cyrl-BA" sz="1800" b="1" i="1" dirty="0">
                <a:solidFill>
                  <a:srgbClr val="000066"/>
                </a:solidFill>
              </a:rPr>
              <a:t>9</a:t>
            </a:r>
            <a:r>
              <a:rPr lang="x-none" sz="1800" b="1" i="1" dirty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ПЛАН ФИНАНСИЈСКОГ РЕЗУЛТАТА ЗА </a:t>
            </a:r>
            <a:r>
              <a:rPr lang="ru-RU" sz="1800" b="1" i="1" dirty="0" smtClean="0">
                <a:solidFill>
                  <a:srgbClr val="000066"/>
                </a:solidFill>
              </a:rPr>
              <a:t>202</a:t>
            </a:r>
            <a:r>
              <a:rPr lang="sr-Cyrl-CS" sz="1800" b="1" i="1" dirty="0" smtClean="0">
                <a:solidFill>
                  <a:srgbClr val="000066"/>
                </a:solidFill>
              </a:rPr>
              <a:t>5.</a:t>
            </a:r>
            <a:r>
              <a:rPr lang="ru-RU" sz="1800" b="1" i="1" dirty="0" smtClean="0">
                <a:solidFill>
                  <a:srgbClr val="000066"/>
                </a:solidFill>
              </a:rPr>
              <a:t> </a:t>
            </a:r>
            <a:r>
              <a:rPr lang="ru-RU" sz="1800" b="1" i="1" dirty="0">
                <a:solidFill>
                  <a:srgbClr val="000066"/>
                </a:solidFill>
              </a:rPr>
              <a:t>ГОДИНУ</a:t>
            </a:r>
            <a:endParaRPr lang="en-US" sz="1800" i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504363"/>
              </p:ext>
            </p:extLst>
          </p:nvPr>
        </p:nvGraphicFramePr>
        <p:xfrm>
          <a:off x="251520" y="620688"/>
          <a:ext cx="8712969" cy="5976664"/>
        </p:xfrm>
        <a:graphic>
          <a:graphicData uri="http://schemas.openxmlformats.org/drawingml/2006/table">
            <a:tbl>
              <a:tblPr/>
              <a:tblGrid>
                <a:gridCol w="1454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4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0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10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10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10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42453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Рб.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Опис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Пројекција 2024.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План 2025.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 у фак. премији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Индекс план 2025/2024 (4/3)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Фактурисана премија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32,918,135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36,145,700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109.80%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(61)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Приходи из премије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31,933,020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34,913,636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96.59%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109.33%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(62)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Приходи на основу учешћа саосигурања, реосигурања 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1,116,703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1,469,740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4.07%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131.61%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(63)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Приходи од укидања резервисања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849,103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475,693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1.32%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56.02%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(64)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Остали финансијски приходи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4,473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5,000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111.78%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(65)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Приходи по основу регреса и остали приходи 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1,144,570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1,257,074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3.48%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109.83%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 (66)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Финансијски приходи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599,650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600,709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1.66%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100.18%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 (675)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Наплаћена потраживања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640,604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601,000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1.66%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93.82%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 (67-68-69)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Остали приходи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508,157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123,448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0.34%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24.29%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(2 до 9)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УКУПНО ПРИХОДИ ПОСЛОВАЊА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36,796,280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39,446,300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109.13%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107.20%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 (52)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Ликвидиране штете 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14,089,624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14,826,076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41.02%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105.23%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11а (52)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Резервисане штете 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995,482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1,074,768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2.97%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107.96%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11б (52)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Трошкови обраде штета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253,528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267,100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0.74%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105.35%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 (50 i 52)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Остали функционални расходи 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3,527,620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3,986,152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11.03%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113.00%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 (11+11а+11б+12)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Укупно функционални расходи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18,866,254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20,154,096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55.76%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106.83%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 (53-54)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Трошкови ТСО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r-Cyrl-B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11,774,651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r-Cyrl-B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12,388,651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35.49%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104.39%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(55)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Плате и остали лични расходи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r-Cyrl-B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5,055,540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r-Cyrl-B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5,436,225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13.82%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110.02%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(14+15)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Укупно расходи спровођења осигурања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16,830,191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17,824,876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49.31%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105.91%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 (56)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Финансијски расходи 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141,678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100,396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0.28%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70.86%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(576)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Исправка вриједности потраживања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669,664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654,500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1.81%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97.74%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 (57-58-59)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Остали технички расходи пословања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33,532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102,270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0.28%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304.99%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 (17+18+19)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Укупно остали расходи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844,874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857,166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2.37%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101.45%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 (13+16+20)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УКУПНО РАСХОДИ ПОСЛОВАЊА 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36,541,319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38,836,138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107.44%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106.28%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 (10-21)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Добитак/губитак (приходи - расходи)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254,961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610,162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1.69%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239.32%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721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Порески расходи периода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24,775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937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722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Одложени порески расходи периода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3,181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203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10" marR="7410" marT="74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НЕТО ДОБИТАК ПЕРИОДА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227,005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610,162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1.69%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268.79%</a:t>
                      </a:r>
                    </a:p>
                  </a:txBody>
                  <a:tcPr marL="7410" marR="7410" marT="7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2401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504056"/>
          </a:xfrm>
        </p:spPr>
        <p:txBody>
          <a:bodyPr>
            <a:normAutofit/>
          </a:bodyPr>
          <a:lstStyle/>
          <a:p>
            <a:pPr algn="ctr"/>
            <a:r>
              <a:rPr lang="sr-Cyrl-BA" sz="1800" b="1" i="1" dirty="0">
                <a:solidFill>
                  <a:srgbClr val="000066"/>
                </a:solidFill>
              </a:rPr>
              <a:t>10</a:t>
            </a:r>
            <a:r>
              <a:rPr lang="x-none" sz="1800" b="1" i="1" dirty="0">
                <a:solidFill>
                  <a:srgbClr val="000066"/>
                </a:solidFill>
              </a:rPr>
              <a:t>. </a:t>
            </a:r>
            <a:r>
              <a:rPr lang="sr-Cyrl-BA" sz="1800" b="1" i="1" dirty="0">
                <a:solidFill>
                  <a:srgbClr val="000066"/>
                </a:solidFill>
              </a:rPr>
              <a:t>ТРОШКОВИ СПРОВОЂЕЊА ОСИГУРАЊА - </a:t>
            </a:r>
            <a:r>
              <a:rPr lang="az-Cyrl-AZ" sz="1800" b="1" i="1" dirty="0">
                <a:solidFill>
                  <a:srgbClr val="000066"/>
                </a:solidFill>
              </a:rPr>
              <a:t>ПЛАН</a:t>
            </a:r>
            <a:r>
              <a:rPr lang="x-none" sz="1800" b="1" i="1" dirty="0">
                <a:solidFill>
                  <a:srgbClr val="000066"/>
                </a:solidFill>
              </a:rPr>
              <a:t> 20</a:t>
            </a:r>
            <a:r>
              <a:rPr lang="sr-Cyrl-BA" sz="1800" b="1" i="1" dirty="0" smtClean="0">
                <a:solidFill>
                  <a:srgbClr val="000066"/>
                </a:solidFill>
              </a:rPr>
              <a:t>2</a:t>
            </a:r>
            <a:r>
              <a:rPr lang="sr-Cyrl-CS" sz="1800" b="1" i="1" dirty="0">
                <a:solidFill>
                  <a:srgbClr val="000066"/>
                </a:solidFill>
              </a:rPr>
              <a:t>5</a:t>
            </a:r>
            <a:r>
              <a:rPr lang="sr-Cyrl-BA" sz="1800" b="1" i="1" dirty="0" smtClean="0">
                <a:solidFill>
                  <a:srgbClr val="000066"/>
                </a:solidFill>
              </a:rPr>
              <a:t>. </a:t>
            </a:r>
            <a:r>
              <a:rPr lang="sr-Cyrl-BA" sz="1800" b="1" i="1" dirty="0">
                <a:solidFill>
                  <a:srgbClr val="000066"/>
                </a:solidFill>
              </a:rPr>
              <a:t>ГОДИНЕ</a:t>
            </a:r>
            <a:r>
              <a:rPr lang="x-none" sz="1800" b="1" i="1" dirty="0">
                <a:solidFill>
                  <a:srgbClr val="000066"/>
                </a:solidFill>
              </a:rPr>
              <a:t> </a:t>
            </a:r>
            <a:endParaRPr lang="en-US" sz="1800" b="1" i="1" dirty="0">
              <a:solidFill>
                <a:srgbClr val="000066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0755240"/>
              </p:ext>
            </p:extLst>
          </p:nvPr>
        </p:nvGraphicFramePr>
        <p:xfrm>
          <a:off x="1475656" y="3140968"/>
          <a:ext cx="584835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690072"/>
              </p:ext>
            </p:extLst>
          </p:nvPr>
        </p:nvGraphicFramePr>
        <p:xfrm>
          <a:off x="179512" y="836712"/>
          <a:ext cx="8352928" cy="2088232"/>
        </p:xfrm>
        <a:graphic>
          <a:graphicData uri="http://schemas.openxmlformats.org/drawingml/2006/table">
            <a:tbl>
              <a:tblPr/>
              <a:tblGrid>
                <a:gridCol w="780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3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3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5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5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80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Конто / група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ПРИХОДИ - РАСХОДИ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Пројекција 2024.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План 2025.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 у фак. премији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Индекс </a:t>
                      </a:r>
                      <a:r>
                        <a:rPr lang="sr-Cyrl-BA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r>
                        <a:rPr lang="sr-Cyrl-BA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/202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r>
                        <a:rPr lang="sr-Cyrl-BA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sr-Cyrl-B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(4/3)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Трошкови амортизације и резервисања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925,010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943,281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37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Трош. материјала енергије, горива и нема. тро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10,849,640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11,445,370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31.66%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37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Трошкови  зарада и накнада зарада и остала лична примања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5,055,540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5,436,225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15.04%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67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УКУПНО ТРОШКОВИ СПРОВОЂЕЊА ОСИГУРАЊА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16,830,190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17,824,876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49.31%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9552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36823" y="188640"/>
            <a:ext cx="8363272" cy="418058"/>
          </a:xfrm>
          <a:prstGeom prst="rect">
            <a:avLst/>
          </a:prstGeom>
        </p:spPr>
        <p:txBody>
          <a:bodyPr bIns="9144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BA" sz="1800" b="1" i="1" dirty="0">
                <a:solidFill>
                  <a:srgbClr val="000066"/>
                </a:solidFill>
              </a:rPr>
              <a:t>11</a:t>
            </a:r>
            <a:r>
              <a:rPr lang="en-US" sz="1800" b="1" i="1" dirty="0">
                <a:solidFill>
                  <a:srgbClr val="000066"/>
                </a:solidFill>
              </a:rPr>
              <a:t>.</a:t>
            </a:r>
            <a:r>
              <a:rPr lang="sr-Latn-BA" sz="1800" b="1" i="1" dirty="0">
                <a:solidFill>
                  <a:srgbClr val="000066"/>
                </a:solidFill>
              </a:rPr>
              <a:t> </a:t>
            </a:r>
            <a:r>
              <a:rPr lang="sr-Cyrl-BA" sz="1800" b="1" i="1" dirty="0">
                <a:solidFill>
                  <a:srgbClr val="000066"/>
                </a:solidFill>
              </a:rPr>
              <a:t>СТРУКТУРА ИМОВИНЕ – ПЛАН </a:t>
            </a:r>
            <a:r>
              <a:rPr lang="sr-Cyrl-BA" sz="1800" b="1" i="1" dirty="0" smtClean="0">
                <a:solidFill>
                  <a:srgbClr val="000066"/>
                </a:solidFill>
              </a:rPr>
              <a:t>202</a:t>
            </a:r>
            <a:r>
              <a:rPr lang="sr-Cyrl-RS" sz="1800" b="1" i="1" dirty="0">
                <a:solidFill>
                  <a:srgbClr val="000066"/>
                </a:solidFill>
              </a:rPr>
              <a:t>5</a:t>
            </a:r>
            <a:r>
              <a:rPr lang="sr-Cyrl-BA" sz="1800" b="1" i="1" dirty="0" smtClean="0">
                <a:solidFill>
                  <a:srgbClr val="000066"/>
                </a:solidFill>
              </a:rPr>
              <a:t>. </a:t>
            </a:r>
            <a:r>
              <a:rPr lang="sr-Cyrl-BA" sz="1800" b="1" i="1" dirty="0">
                <a:solidFill>
                  <a:srgbClr val="000066"/>
                </a:solidFill>
              </a:rPr>
              <a:t>ГОДИНА</a:t>
            </a:r>
            <a:endParaRPr lang="en-US" sz="1800" b="1" i="1" dirty="0">
              <a:solidFill>
                <a:srgbClr val="000066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499593"/>
              </p:ext>
            </p:extLst>
          </p:nvPr>
        </p:nvGraphicFramePr>
        <p:xfrm>
          <a:off x="251520" y="618902"/>
          <a:ext cx="8568950" cy="2619225"/>
        </p:xfrm>
        <a:graphic>
          <a:graphicData uri="http://schemas.openxmlformats.org/drawingml/2006/table">
            <a:tbl>
              <a:tblPr/>
              <a:tblGrid>
                <a:gridCol w="669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8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0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02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0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02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02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7036"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Рб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КАТЕГОРИЈА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Пројекција 2024.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 2025.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Индекс 2025/2024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Учешће 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Учешће 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51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34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НЕМАТЕРИЈАЛНА УЛАГАЊА, ПОСТРОЈЕЊА, ОПРЕМА  И ИНВЕСТИЦИОНЕ НЕКРЕТНИНЕ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15,261,628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14,953,345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97.98%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32.99%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30.56%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51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ДУГОРОЧНИ ФИНАНСИЈСКИ ПЛАСМАНИ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13,348,315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17,384,315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130.24%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28.86%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35.53%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69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ПОТРАЖИВАЊА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5,032,593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5,298,107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105.28%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10.88%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10.83%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69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КРАТКОРОЧНИ ФИНАНСИЈСКИ ПЛАСМАНИ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3,909,736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1,059,736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27.11%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8.45%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69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ГОТОВИНА И ГОТОВИНСКИ ЕКВИВАЛЕНТИ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2,686,327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3,508,061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130.59%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5.81%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7.17%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51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АВР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5,674,201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6,402,606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112.84%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12.27%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13.09%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469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ВАНБИЛАНСНА АКТИВА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344,296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324,296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94.19%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517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sr-Cyrl-B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УКУПНО АКТИВА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46,257,096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48,930,466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105.78%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0000000-0008-0000-12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3889430"/>
              </p:ext>
            </p:extLst>
          </p:nvPr>
        </p:nvGraphicFramePr>
        <p:xfrm>
          <a:off x="1115616" y="3356992"/>
          <a:ext cx="684076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782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490066"/>
          </a:xfrm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</a:pPr>
            <a:r>
              <a:rPr lang="sr-Cyrl-BA" sz="1800" b="1" i="1" dirty="0">
                <a:solidFill>
                  <a:srgbClr val="000066"/>
                </a:solidFill>
                <a:ea typeface="+mn-ea"/>
                <a:cs typeface="+mn-cs"/>
              </a:rPr>
              <a:t>12</a:t>
            </a:r>
            <a:r>
              <a:rPr lang="en-US" sz="1800" b="1" i="1" dirty="0">
                <a:solidFill>
                  <a:srgbClr val="000066"/>
                </a:solidFill>
                <a:ea typeface="+mn-ea"/>
                <a:cs typeface="+mn-cs"/>
              </a:rPr>
              <a:t>.</a:t>
            </a:r>
            <a:r>
              <a:rPr lang="sr-Latn-BA" sz="1800" b="1" i="1" dirty="0">
                <a:solidFill>
                  <a:srgbClr val="000066"/>
                </a:solidFill>
                <a:ea typeface="+mn-ea"/>
                <a:cs typeface="+mn-cs"/>
              </a:rPr>
              <a:t> </a:t>
            </a:r>
            <a:r>
              <a:rPr lang="sr-Cyrl-BA" sz="1800" b="1" i="1" dirty="0">
                <a:solidFill>
                  <a:srgbClr val="000066"/>
                </a:solidFill>
                <a:ea typeface="+mn-ea"/>
                <a:cs typeface="+mn-cs"/>
              </a:rPr>
              <a:t>ИНВЕСТИЦИОНИ ПОРТФОЛИО – ПЛАН </a:t>
            </a:r>
            <a:r>
              <a:rPr lang="sr-Cyrl-BA" sz="1800" b="1" i="1" dirty="0" smtClean="0">
                <a:solidFill>
                  <a:srgbClr val="000066"/>
                </a:solidFill>
                <a:ea typeface="+mn-ea"/>
                <a:cs typeface="+mn-cs"/>
              </a:rPr>
              <a:t>202</a:t>
            </a:r>
            <a:r>
              <a:rPr lang="sr-Cyrl-CS" sz="1800" b="1" i="1" dirty="0">
                <a:solidFill>
                  <a:srgbClr val="000066"/>
                </a:solidFill>
                <a:ea typeface="+mn-ea"/>
                <a:cs typeface="+mn-cs"/>
              </a:rPr>
              <a:t>5</a:t>
            </a:r>
            <a:r>
              <a:rPr lang="sr-Cyrl-BA" sz="1800" b="1" i="1" dirty="0" smtClean="0">
                <a:solidFill>
                  <a:srgbClr val="000066"/>
                </a:solidFill>
                <a:ea typeface="+mn-ea"/>
                <a:cs typeface="+mn-cs"/>
              </a:rPr>
              <a:t>. </a:t>
            </a:r>
            <a:r>
              <a:rPr lang="sr-Cyrl-BA" sz="1800" b="1" i="1" dirty="0">
                <a:solidFill>
                  <a:srgbClr val="000066"/>
                </a:solidFill>
                <a:ea typeface="+mn-ea"/>
                <a:cs typeface="+mn-cs"/>
              </a:rPr>
              <a:t>ГОДИНА</a:t>
            </a:r>
            <a:endParaRPr lang="en-US" sz="1800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8603054"/>
              </p:ext>
            </p:extLst>
          </p:nvPr>
        </p:nvGraphicFramePr>
        <p:xfrm>
          <a:off x="4283968" y="3789040"/>
          <a:ext cx="46863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7417702"/>
              </p:ext>
            </p:extLst>
          </p:nvPr>
        </p:nvGraphicFramePr>
        <p:xfrm>
          <a:off x="4932040" y="3429000"/>
          <a:ext cx="367240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04858"/>
              </p:ext>
            </p:extLst>
          </p:nvPr>
        </p:nvGraphicFramePr>
        <p:xfrm>
          <a:off x="4716016" y="3422104"/>
          <a:ext cx="3888432" cy="2815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itle 1"/>
          <p:cNvSpPr txBox="1">
            <a:spLocks/>
          </p:cNvSpPr>
          <p:nvPr/>
        </p:nvSpPr>
        <p:spPr>
          <a:xfrm>
            <a:off x="397392" y="2898215"/>
            <a:ext cx="2500330" cy="490066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CS" sz="1000" b="1" i="1" dirty="0">
                <a:solidFill>
                  <a:srgbClr val="000066"/>
                </a:solidFill>
                <a:latin typeface="+mj-lt"/>
              </a:rPr>
              <a:t>Пројекција </a:t>
            </a:r>
            <a:r>
              <a:rPr lang="sr-Cyrl-CS" sz="1000" b="1" i="1" dirty="0" smtClean="0">
                <a:solidFill>
                  <a:srgbClr val="000066"/>
                </a:solidFill>
                <a:latin typeface="+mj-lt"/>
              </a:rPr>
              <a:t>202</a:t>
            </a:r>
            <a:r>
              <a:rPr lang="en-US" sz="1000" b="1" i="1" dirty="0" smtClean="0">
                <a:solidFill>
                  <a:srgbClr val="000066"/>
                </a:solidFill>
                <a:latin typeface="+mj-lt"/>
              </a:rPr>
              <a:t>4</a:t>
            </a:r>
            <a:r>
              <a:rPr lang="sr-Cyrl-CS" sz="1000" b="1" i="1" dirty="0" smtClean="0">
                <a:solidFill>
                  <a:srgbClr val="000066"/>
                </a:solidFill>
                <a:latin typeface="+mj-lt"/>
              </a:rPr>
              <a:t>. </a:t>
            </a:r>
            <a:r>
              <a:rPr lang="sr-Cyrl-CS" sz="1000" b="1" i="1" dirty="0">
                <a:solidFill>
                  <a:srgbClr val="000066"/>
                </a:solidFill>
                <a:latin typeface="+mj-lt"/>
              </a:rPr>
              <a:t>године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5724128" y="2898215"/>
            <a:ext cx="2500330" cy="490066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CS" sz="1000" b="1" i="1" dirty="0">
                <a:solidFill>
                  <a:srgbClr val="000066"/>
                </a:solidFill>
                <a:latin typeface="+mj-lt"/>
              </a:rPr>
              <a:t>План</a:t>
            </a:r>
            <a:r>
              <a:rPr lang="sr-Cyrl-CS" b="1" i="1" dirty="0">
                <a:solidFill>
                  <a:srgbClr val="000066"/>
                </a:solidFill>
                <a:latin typeface="+mj-lt"/>
              </a:rPr>
              <a:t> </a:t>
            </a:r>
            <a:r>
              <a:rPr lang="sr-Cyrl-CS" sz="1000" b="1" i="1" dirty="0" smtClean="0">
                <a:solidFill>
                  <a:srgbClr val="000066"/>
                </a:solidFill>
                <a:latin typeface="+mj-lt"/>
              </a:rPr>
              <a:t>202</a:t>
            </a:r>
            <a:r>
              <a:rPr lang="en-US" sz="1000" b="1" i="1" dirty="0" smtClean="0">
                <a:solidFill>
                  <a:srgbClr val="000066"/>
                </a:solidFill>
                <a:latin typeface="+mj-lt"/>
              </a:rPr>
              <a:t>5</a:t>
            </a:r>
            <a:r>
              <a:rPr lang="sr-Cyrl-CS" b="1" i="1" dirty="0" smtClean="0">
                <a:solidFill>
                  <a:srgbClr val="000066"/>
                </a:solidFill>
                <a:latin typeface="+mj-lt"/>
              </a:rPr>
              <a:t>. </a:t>
            </a:r>
            <a:r>
              <a:rPr lang="sr-Cyrl-CS" sz="1000" b="1" i="1" dirty="0">
                <a:solidFill>
                  <a:srgbClr val="000066"/>
                </a:solidFill>
                <a:latin typeface="+mj-lt"/>
              </a:rPr>
              <a:t>године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210407"/>
              </p:ext>
            </p:extLst>
          </p:nvPr>
        </p:nvGraphicFramePr>
        <p:xfrm>
          <a:off x="251520" y="908720"/>
          <a:ext cx="8640961" cy="1800201"/>
        </p:xfrm>
        <a:graphic>
          <a:graphicData uri="http://schemas.openxmlformats.org/drawingml/2006/table">
            <a:tbl>
              <a:tblPr/>
              <a:tblGrid>
                <a:gridCol w="2048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8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8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87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8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87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87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1348"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ОПИС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Пројекција 2024.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Учешће 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 2025.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Учешће 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Нето промјена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Промјена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674"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Инвестиционе некретнине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10,570,489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35.44%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10,570,489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33.20%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674">
                <a:tc>
                  <a:txBody>
                    <a:bodyPr/>
                    <a:lstStyle/>
                    <a:p>
                      <a:pPr algn="l" rtl="0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Обвезнице РС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F1F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10,408,691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34.89%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11,408,691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35.84%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1,000,000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9.61%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674">
                <a:tc>
                  <a:txBody>
                    <a:bodyPr/>
                    <a:lstStyle/>
                    <a:p>
                      <a:pPr algn="l" rtl="0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Акције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59,736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58,000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-1,736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-2.91%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5458">
                <a:tc>
                  <a:txBody>
                    <a:bodyPr/>
                    <a:lstStyle/>
                    <a:p>
                      <a:pPr algn="l" rtl="0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Орочени депозити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F1F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6,050,000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20.28%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6,250,000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19.63%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200,000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3.31%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5458">
                <a:tc>
                  <a:txBody>
                    <a:bodyPr/>
                    <a:lstStyle/>
                    <a:p>
                      <a:pPr algn="l" rtl="0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Дати зајам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54,833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40,833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-14,000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-25.53%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241">
                <a:tc>
                  <a:txBody>
                    <a:bodyPr/>
                    <a:lstStyle/>
                    <a:p>
                      <a:pPr algn="l" rtl="0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Готовина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F1F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2,686,327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9.01%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3,508,061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11.02%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821,734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30.59%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674">
                <a:tc>
                  <a:txBody>
                    <a:bodyPr/>
                    <a:lstStyle/>
                    <a:p>
                      <a:pPr algn="l" rtl="0" fontAlgn="t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ИНВЕСТИЦИОНА АКТИВА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29,830,076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31,836,074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2,005,998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6.72%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00000000-0008-0000-1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669980"/>
              </p:ext>
            </p:extLst>
          </p:nvPr>
        </p:nvGraphicFramePr>
        <p:xfrm>
          <a:off x="179512" y="3388281"/>
          <a:ext cx="4248472" cy="3065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0000000-0008-0000-13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0646114"/>
              </p:ext>
            </p:extLst>
          </p:nvPr>
        </p:nvGraphicFramePr>
        <p:xfrm>
          <a:off x="4788024" y="3501008"/>
          <a:ext cx="403244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306222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36823" y="260648"/>
            <a:ext cx="8363272" cy="418058"/>
          </a:xfrm>
          <a:prstGeom prst="rect">
            <a:avLst/>
          </a:prstGeom>
        </p:spPr>
        <p:txBody>
          <a:bodyPr bIns="9144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BA" sz="1800" b="1" i="1" dirty="0">
                <a:solidFill>
                  <a:srgbClr val="000066"/>
                </a:solidFill>
              </a:rPr>
              <a:t>13</a:t>
            </a:r>
            <a:r>
              <a:rPr lang="en-US" sz="1800" b="1" i="1" dirty="0">
                <a:solidFill>
                  <a:srgbClr val="000066"/>
                </a:solidFill>
              </a:rPr>
              <a:t>.</a:t>
            </a:r>
            <a:r>
              <a:rPr lang="sr-Latn-BA" sz="1800" b="1" i="1" dirty="0">
                <a:solidFill>
                  <a:srgbClr val="000066"/>
                </a:solidFill>
              </a:rPr>
              <a:t> </a:t>
            </a:r>
            <a:r>
              <a:rPr lang="sr-Cyrl-BA" sz="1800" b="1" i="1" dirty="0">
                <a:solidFill>
                  <a:srgbClr val="000066"/>
                </a:solidFill>
              </a:rPr>
              <a:t>СТРУКТУРА ОБАВЕЗА И КАПИТАЛА – ПЛАН </a:t>
            </a:r>
            <a:r>
              <a:rPr lang="sr-Cyrl-BA" sz="1800" b="1" i="1" dirty="0" smtClean="0">
                <a:solidFill>
                  <a:srgbClr val="000066"/>
                </a:solidFill>
              </a:rPr>
              <a:t>202</a:t>
            </a:r>
            <a:r>
              <a:rPr lang="sr-Cyrl-CS" sz="1800" b="1" i="1" dirty="0">
                <a:solidFill>
                  <a:srgbClr val="000066"/>
                </a:solidFill>
              </a:rPr>
              <a:t>5</a:t>
            </a:r>
            <a:r>
              <a:rPr lang="sr-Cyrl-BA" sz="1800" b="1" i="1" dirty="0" smtClean="0">
                <a:solidFill>
                  <a:srgbClr val="000066"/>
                </a:solidFill>
              </a:rPr>
              <a:t>. </a:t>
            </a:r>
            <a:r>
              <a:rPr lang="sr-Cyrl-BA" sz="1800" b="1" i="1" dirty="0">
                <a:solidFill>
                  <a:srgbClr val="000066"/>
                </a:solidFill>
              </a:rPr>
              <a:t>ГОДИНА</a:t>
            </a:r>
            <a:endParaRPr lang="en-US" sz="1800" b="1" i="1" dirty="0">
              <a:solidFill>
                <a:srgbClr val="000066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407818"/>
              </p:ext>
            </p:extLst>
          </p:nvPr>
        </p:nvGraphicFramePr>
        <p:xfrm>
          <a:off x="251520" y="711101"/>
          <a:ext cx="8640960" cy="2357861"/>
        </p:xfrm>
        <a:graphic>
          <a:graphicData uri="http://schemas.openxmlformats.org/drawingml/2006/table">
            <a:tbl>
              <a:tblPr/>
              <a:tblGrid>
                <a:gridCol w="722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0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9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9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9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95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95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38671"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Рб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КАТЕГОРИЈА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Пројекција 2024.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 2025.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Индекс 2025/2024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Учешће 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Учешће 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50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33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КАПИТАЛ И РЕЗЕРВЕ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13,150,018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13,765,380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104.68%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28.43%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28.12%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33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ДУГОРОЧНЕ ОБАВЕЗЕ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683,128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722,728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105.80%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33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ДУГОРОЧНА РЕЗЕРВИСАЊА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80,182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80,182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33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КРАТКОРОЧНЕ ОБАВЕЗЕ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4,353,853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4,437,163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101.91%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9.41%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9.06%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33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КРАТКОРОЧНА РЕЗЕРВИСАЊА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27,483,682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29,411,888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107.02%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59.42%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60.09%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33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ПВР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161,937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188,829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116.61%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33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ВАНБИЛАНСНА ПАСИВА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344,296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324,296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94,19%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9336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УКУПНО ПАСИВА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46,257,096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48,930,466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105.78%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15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0472737"/>
              </p:ext>
            </p:extLst>
          </p:nvPr>
        </p:nvGraphicFramePr>
        <p:xfrm>
          <a:off x="1241859" y="3212976"/>
          <a:ext cx="655320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1461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648072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>
                <a:solidFill>
                  <a:srgbClr val="000066"/>
                </a:solidFill>
              </a:rPr>
              <a:t>1</a:t>
            </a:r>
            <a:r>
              <a:rPr lang="sr-Cyrl-BA" sz="1800" b="1" i="1" dirty="0">
                <a:solidFill>
                  <a:srgbClr val="000066"/>
                </a:solidFill>
              </a:rPr>
              <a:t>4</a:t>
            </a:r>
            <a:r>
              <a:rPr lang="ru-RU" sz="1800" b="1" i="1" dirty="0">
                <a:solidFill>
                  <a:srgbClr val="000066"/>
                </a:solidFill>
              </a:rPr>
              <a:t>. ТЕХНИЧКЕ РЕЗЕРВЕ И ПОКРИЋЕ ТЕХНИЧКИХ РЕЗЕРВИ  </a:t>
            </a:r>
            <a:r>
              <a:rPr lang="en-US" sz="1800" b="1" i="1" dirty="0">
                <a:solidFill>
                  <a:srgbClr val="000066"/>
                </a:solidFill>
              </a:rPr>
              <a:t>                     </a:t>
            </a:r>
            <a:r>
              <a:rPr lang="ru-RU" sz="1800" b="1" i="1" dirty="0">
                <a:solidFill>
                  <a:srgbClr val="000066"/>
                </a:solidFill>
              </a:rPr>
              <a:t>ПЛАН </a:t>
            </a:r>
            <a:r>
              <a:rPr lang="ru-RU" sz="1800" b="1" i="1" dirty="0" smtClean="0">
                <a:solidFill>
                  <a:srgbClr val="000066"/>
                </a:solidFill>
              </a:rPr>
              <a:t>202</a:t>
            </a:r>
            <a:r>
              <a:rPr lang="sr-Cyrl-CS" sz="1800" b="1" i="1" dirty="0">
                <a:solidFill>
                  <a:srgbClr val="000066"/>
                </a:solidFill>
              </a:rPr>
              <a:t>5</a:t>
            </a:r>
            <a:r>
              <a:rPr lang="ru-RU" sz="1800" b="1" i="1" dirty="0" smtClean="0">
                <a:solidFill>
                  <a:srgbClr val="000066"/>
                </a:solidFill>
              </a:rPr>
              <a:t>.</a:t>
            </a:r>
            <a:r>
              <a:rPr lang="en-US" sz="1800" b="1" i="1" dirty="0" smtClean="0">
                <a:solidFill>
                  <a:srgbClr val="000066"/>
                </a:solidFill>
              </a:rPr>
              <a:t> </a:t>
            </a:r>
            <a:r>
              <a:rPr lang="ru-RU" sz="1800" b="1" i="1" dirty="0">
                <a:solidFill>
                  <a:srgbClr val="000066"/>
                </a:solidFill>
              </a:rPr>
              <a:t>НЕЖИВОТ</a:t>
            </a:r>
            <a:endParaRPr lang="en-US" sz="1800" b="1" i="1" dirty="0">
              <a:solidFill>
                <a:srgbClr val="000066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3017191"/>
              </p:ext>
            </p:extLst>
          </p:nvPr>
        </p:nvGraphicFramePr>
        <p:xfrm>
          <a:off x="1331641" y="4293097"/>
          <a:ext cx="655272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660809"/>
              </p:ext>
            </p:extLst>
          </p:nvPr>
        </p:nvGraphicFramePr>
        <p:xfrm>
          <a:off x="107504" y="764705"/>
          <a:ext cx="8856987" cy="4320484"/>
        </p:xfrm>
        <a:graphic>
          <a:graphicData uri="http://schemas.openxmlformats.org/drawingml/2006/table">
            <a:tbl>
              <a:tblPr/>
              <a:tblGrid>
                <a:gridCol w="35665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7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70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70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51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70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21061"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Техничке резерве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Пројекција 2024.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 2025.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2024/2023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Ефекти +/-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Резерве за преносне премије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17,282,596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62.88%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18,514,660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62.95%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107.13%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1,232,064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Резерве за штете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10,201,086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37.12%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10,897,228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37.05%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106.82%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696,142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Укупно техничке резерве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27,483,682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29,411,888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107.02%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1,928,206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860">
                <a:tc gridSpan="7"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061"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Покриће ТР неживотних осигурања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Пројекција 2024.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 2025.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Индекс 2024 / 2023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Ефекат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Инвестиционе некретнине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9,562,137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34.79%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10,525,337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35.79%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110.07%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963,200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Државне ХоВ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7,231,058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26.31%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8,758,691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29.78%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121.13%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1,527,633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075"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Зајмови осигурани заложним правом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54,833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40,833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74.47%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Акције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59,736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97.09%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-1,736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77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Средства у резервном фонду Бироа ЗК БИХ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637,883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637,883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Орочени депозити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5,200,000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18.92%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5,400,000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18.36%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103.85%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Готовина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2,685,097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9.77%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2,700,000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9.18%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100.56%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14,903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sr-Cyrl-B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Покриће ТР - инвестициона актива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25,430,745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92.53%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28,120,745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95.61%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110.58%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2,690,000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Преносна премија на терет реосигурања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588,662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785,000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2.67%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133.35%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196,338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2493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Потраживања за недоспјеле премије неистеклих осигурања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963,200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3.50%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-963,200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544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Резерве за штете које падају на терет реосигуравача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501,074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1.82%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506,143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101.01%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5,069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Остали облици депоновања техничких резерви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2,052,936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7.47%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1,291,143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4.39%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62.89%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-761,793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88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УКУПНО ПОКРИЋЕ  ТР НЕЖИВОТНО ОСИГУРАЊЕ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27,483,681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29,411,888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107.02%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1,928,207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7410D8E-8D17-4A6B-9A86-94D985E996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2332654"/>
              </p:ext>
            </p:extLst>
          </p:nvPr>
        </p:nvGraphicFramePr>
        <p:xfrm>
          <a:off x="755576" y="5085184"/>
          <a:ext cx="7662864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42626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68952" cy="490066"/>
          </a:xfrm>
        </p:spPr>
        <p:txBody>
          <a:bodyPr>
            <a:normAutofit/>
          </a:bodyPr>
          <a:lstStyle/>
          <a:p>
            <a:pPr algn="ctr"/>
            <a:r>
              <a:rPr lang="en-US" sz="1800" b="1" i="1" dirty="0">
                <a:solidFill>
                  <a:srgbClr val="000066"/>
                </a:solidFill>
              </a:rPr>
              <a:t>15. </a:t>
            </a:r>
            <a:r>
              <a:rPr lang="sr-Cyrl-BA" sz="1800" b="1" i="1" dirty="0">
                <a:solidFill>
                  <a:srgbClr val="000066"/>
                </a:solidFill>
              </a:rPr>
              <a:t>ПЛАНСКИ ОБРАЧУН АДЕКВАТНОСТИ КАПИТАЛА - </a:t>
            </a:r>
            <a:r>
              <a:rPr lang="sr-Cyrl-CS" sz="1800" b="1" i="1" dirty="0" smtClean="0">
                <a:solidFill>
                  <a:srgbClr val="000066"/>
                </a:solidFill>
              </a:rPr>
              <a:t>2025. </a:t>
            </a:r>
            <a:r>
              <a:rPr lang="sr-Cyrl-CS" sz="1800" b="1" i="1" dirty="0">
                <a:solidFill>
                  <a:srgbClr val="000066"/>
                </a:solidFill>
              </a:rPr>
              <a:t>ГОДИНА</a:t>
            </a:r>
            <a:endParaRPr lang="en-US" sz="1800" dirty="0">
              <a:solidFill>
                <a:srgbClr val="000066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248148"/>
              </p:ext>
            </p:extLst>
          </p:nvPr>
        </p:nvGraphicFramePr>
        <p:xfrm>
          <a:off x="428596" y="714356"/>
          <a:ext cx="8286807" cy="5810988"/>
        </p:xfrm>
        <a:graphic>
          <a:graphicData uri="http://schemas.openxmlformats.org/drawingml/2006/table">
            <a:tbl>
              <a:tblPr/>
              <a:tblGrid>
                <a:gridCol w="1029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7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74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24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557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Рб.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Опис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Пројекција </a:t>
                      </a:r>
                      <a:r>
                        <a:rPr lang="sr-Latn-BA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202</a:t>
                      </a:r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План </a:t>
                      </a:r>
                      <a:r>
                        <a:rPr lang="sr-Latn-BA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202</a:t>
                      </a:r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85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БАЗИЧНИ КАПИТАЛ (1)+(2)-(3)+(4)+(5)-(6)-(7)-(8)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11.513.632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11.686.729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541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Уплаћени акционарски капитал, осим кумула повлашћених акција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15.341.300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15.341.300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85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Емисиони губитак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3.796.171</a:t>
                      </a:r>
                      <a:endParaRPr lang="sr-Latn-BA" sz="1050" b="0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3.569.166</a:t>
                      </a:r>
                      <a:endParaRPr lang="sr-Latn-BA" sz="1050" b="0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285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Законске резерве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15.215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15.215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85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Нематеријална улагања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46.712</a:t>
                      </a:r>
                      <a:endParaRPr lang="sr-Latn-BA" sz="1050" b="0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100.620</a:t>
                      </a:r>
                      <a:endParaRPr lang="sr-Latn-BA" sz="1050" b="0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85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II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1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ДОДАТНИ КАПИТАЛ (9)+(10)+(11)-(12)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285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III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1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ОДБИТНЕ СТАВКЕ (13)+(14)+(15)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400.000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400.000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85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Неликвидна средства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400.000</a:t>
                      </a:r>
                      <a:endParaRPr lang="sr-Latn-BA" sz="1050" b="0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400.000</a:t>
                      </a:r>
                      <a:endParaRPr lang="sr-Latn-BA" sz="1050" b="0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285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IV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РАСПОЛОЖИВИ КАПИТАЛ (1)+(П)-(Ш)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11.113.632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11.286.729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285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ЗАХТЈЕВИ АДЕКВАТНОСТИ КАПИТАЛА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2855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Маргина солвентности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5.396.506</a:t>
                      </a:r>
                      <a:endParaRPr lang="sr-Latn-BA" sz="1050" b="0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5.669.108</a:t>
                      </a:r>
                      <a:endParaRPr lang="sr-Latn-BA" sz="1050" b="0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0541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0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Гарантни фонд према маргини солвентности / 1/3 од (16)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1.798.835</a:t>
                      </a:r>
                      <a:endParaRPr lang="sr-Latn-BA" sz="1050" b="0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1.889.703</a:t>
                      </a:r>
                      <a:endParaRPr lang="sr-Latn-BA" sz="1050" b="0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00541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Гарантни фонд према члану 53. став 1. Закона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7.000.000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0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7.000.000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00541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ГАРАНТНИ ФОНД / (17) или (18), у зависности шта је веће 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7.000.000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7.000.000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751016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ВИШЕ / МАЊЕ РАСПОЛОЖИВОГ КАПИТАЛА                                                                                      </a:t>
                      </a:r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/ износ под IV се пореди са (16) или (18), у зависности шта је веће </a:t>
                      </a:r>
                      <a:endParaRPr lang="sr-Latn-BA" sz="105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4.113.632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4.286.729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03683">
                <a:tc>
                  <a:txBody>
                    <a:bodyPr/>
                    <a:lstStyle/>
                    <a:p>
                      <a:pPr algn="ctr" fontAlgn="b"/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VI</a:t>
                      </a: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BA" sz="105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ВИШЕ / МАЊЕ БАЗИЧНОГ КАПИТАЛА </a:t>
                      </a:r>
                      <a:r>
                        <a:rPr lang="sr-Latn-BA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/                                                             износ под I се пореди са (19) /</a:t>
                      </a:r>
                      <a:endParaRPr lang="sr-Latn-BA" sz="105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4.513.632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1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4.686.729</a:t>
                      </a:r>
                      <a:endParaRPr lang="sr-Latn-BA" sz="105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84" marR="8684" marT="86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4108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360040"/>
          </a:xfrm>
        </p:spPr>
        <p:txBody>
          <a:bodyPr>
            <a:noAutofit/>
          </a:bodyPr>
          <a:lstStyle/>
          <a:p>
            <a:pPr algn="ctr"/>
            <a:r>
              <a:rPr lang="sr-Cyrl-BA" sz="1800" b="1" i="1" dirty="0">
                <a:solidFill>
                  <a:srgbClr val="002060"/>
                </a:solidFill>
              </a:rPr>
              <a:t>1</a:t>
            </a:r>
            <a:r>
              <a:rPr lang="en-US" sz="1800" b="1" i="1" dirty="0">
                <a:solidFill>
                  <a:srgbClr val="002060"/>
                </a:solidFill>
              </a:rPr>
              <a:t>6.</a:t>
            </a:r>
            <a:r>
              <a:rPr lang="sr-Latn-BA" sz="1800" b="1" i="1" dirty="0">
                <a:solidFill>
                  <a:srgbClr val="002060"/>
                </a:solidFill>
              </a:rPr>
              <a:t> </a:t>
            </a:r>
            <a:r>
              <a:rPr lang="sr-Cyrl-BA" sz="1800" b="1" i="1" dirty="0">
                <a:solidFill>
                  <a:srgbClr val="002060"/>
                </a:solidFill>
              </a:rPr>
              <a:t>НЕТО НОВЧАНИ ТОК – ПРОЈЕКЦИЈА – ПЛАН </a:t>
            </a:r>
            <a:r>
              <a:rPr lang="sr-Cyrl-BA" sz="1800" b="1" i="1" dirty="0" smtClean="0">
                <a:solidFill>
                  <a:srgbClr val="002060"/>
                </a:solidFill>
              </a:rPr>
              <a:t>202</a:t>
            </a:r>
            <a:r>
              <a:rPr lang="sr-Cyrl-CS" sz="1800" b="1" i="1" dirty="0">
                <a:solidFill>
                  <a:srgbClr val="002060"/>
                </a:solidFill>
              </a:rPr>
              <a:t>5</a:t>
            </a:r>
            <a:r>
              <a:rPr lang="sr-Cyrl-BA" sz="1800" b="1" i="1" dirty="0" smtClean="0">
                <a:solidFill>
                  <a:srgbClr val="002060"/>
                </a:solidFill>
              </a:rPr>
              <a:t>. </a:t>
            </a:r>
            <a:r>
              <a:rPr lang="sr-Cyrl-BA" sz="1800" b="1" i="1" dirty="0">
                <a:solidFill>
                  <a:srgbClr val="002060"/>
                </a:solidFill>
              </a:rPr>
              <a:t>ГОДИНЕ</a:t>
            </a:r>
            <a:endParaRPr lang="en-US" sz="18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963917"/>
              </p:ext>
            </p:extLst>
          </p:nvPr>
        </p:nvGraphicFramePr>
        <p:xfrm>
          <a:off x="179512" y="476672"/>
          <a:ext cx="8712968" cy="6578586"/>
        </p:xfrm>
        <a:graphic>
          <a:graphicData uri="http://schemas.openxmlformats.org/drawingml/2006/table">
            <a:tbl>
              <a:tblPr/>
              <a:tblGrid>
                <a:gridCol w="4585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5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09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94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47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П О З И Ц И Ј А</a:t>
                      </a:r>
                    </a:p>
                  </a:txBody>
                  <a:tcPr marL="4461" marR="4461" marT="44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Ознака за АОП</a:t>
                      </a:r>
                    </a:p>
                  </a:txBody>
                  <a:tcPr marL="4461" marR="4461" marT="44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Пројекција 2024.</a:t>
                      </a:r>
                    </a:p>
                  </a:txBody>
                  <a:tcPr marL="4461" marR="4461" marT="44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План 2025.</a:t>
                      </a:r>
                    </a:p>
                  </a:txBody>
                  <a:tcPr marL="4461" marR="4461" marT="44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Индекс 2025/2024</a:t>
                      </a:r>
                    </a:p>
                  </a:txBody>
                  <a:tcPr marL="4461" marR="4461" marT="44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9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А. ТОКОВИ ГОТОВИНЕ ИЗ ПОСЛОВНИХ АКТИВНОСТИ  </a:t>
                      </a:r>
                    </a:p>
                  </a:txBody>
                  <a:tcPr marL="4461" marR="4461" marT="44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 I. Приливи готовине из пословних активности (502 до 505)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501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36,429,259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39,951,700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109.67%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89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1. Приливи од премије осигурања, саосигурања и примљени аванси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502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32,542,418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36,145,700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111.07%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3. Приливи од учешћа у накнади штете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504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1,071,998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1,480,000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138.06%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4. Остали приливи из пословних активности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505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2,814,843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2,326,000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82.63%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II. Одливи готовине из пословних активности (507 до 514)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506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36,215,489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38,434,076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106.13%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89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1. Одливи по основу накнаде штета из осигурања и удјела у штетама из саосигурања и дати аванси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507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14,089,624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14,826,076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105.23%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89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3. Одливи по основу премија саосигурања, реосигурања и ретроцесија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509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2,522,231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3,200,000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126.87%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89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4. Одливи по основу исплата зарада, накнада зарада и осталих личних расхода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510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5,361,870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5,600,000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104.44%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5. Одливи по основу трошкова спровођења осигурања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511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6,024,490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6,480,000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107.56%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7. Одливи по основу пореза на добит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513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10,055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876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8. Остали одливи из пословних активности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514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8,207,219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8,328,000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101.47%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III. Нето прилив готовине из пословних активности (501-506)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515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213,770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1,517,624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709.93%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IV. Нето одлив готовине из пословних активности (506-501)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516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Б. ТОКОВИ ГОТОВИНЕ ИЗ АКТИВНОСТИ ИНВЕСТИРАЊА     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effectLst/>
                          <a:latin typeface="Arial"/>
                        </a:rPr>
                        <a:t> I. Приливи готовине из активности инвестирања (518 до 523)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517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3,597,318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6,659,560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185.13%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876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1. Приливи по основу краткорочних финансијских пласмана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518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1,664,000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3,850,000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231.37%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689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3. Приливи по основу продаје нематеријалних улагања, некретнина, постројења, опреме, инвестиционих некретнина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200,160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13,100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6.54%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4. Приливи по основу камата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521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468,036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540,000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115.38%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6. Приливи по основу осталих дугорочних финансијских пласмана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523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1,265,122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2,256,460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178.36%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II. Одливи готовине из активности инвестирања (525 до 528)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524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3,652,261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7,390,450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202.35%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1. Одливи по основу краткорочних финансијских пласмана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525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250,000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400,000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160.00%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689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3. Одливи по основу куповине нематеријалних улагања, некретнина,  постројења, опреме, инвестиционих некретнина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527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551,126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135,000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24.50%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584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4. Одливи по основу осталих дугорочних финансијских пласмана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528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2,851,135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6,855,450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240.45%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III. Нето прилив готовине из активности инвестирања (517-524)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529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IV. Нето одлив готовине из активности инвестирања (524-517)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530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54,943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730,890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1330.27%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В. ТОКОВИ ГОТОВИНЕ ИЗ АКТИВНОСТИ ФИНАНСИРАЊА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I. Прилив готовине из активности финансирања (532 до 535)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531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111,051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115,000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103.56%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4. Приливи по основу осталих дугорочних и краткорочних обавеза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535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111,051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115,000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103.56%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II. Одливи готовине из активности финансирања (537 до 542)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536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75,787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80,000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105.56%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4. Одливи по основу финансијског лизинга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540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75,787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80,000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105.56%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III. Нето прилив готовине из активност финансирања (531-536)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543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35,264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35,000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99.25%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IV. Нето одлив готовине из активности финансирања (536-531)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544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Г. УКУПНИ ПРИЛИВИ ГОТОВИНЕ (501+517+531)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545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40,137,628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46,726,260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116.42%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Д. УКУПНИ ОДЛИВИ ГОТОВИНЕ  (506+524+536)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546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39,943,537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45,904,526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114.92%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Ђ. НЕТО ПРИЛИВ ГОТОВИНЕ (545-546)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547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194,091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821,734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423.38%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Е. НЕТО ОДЛИВ ГОТОВИНЕ  (546-545)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548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9994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Ж. ГОТОВИНА НА ПОЧЕТКУ ОБРАЧУНСКОГ ПЕРИОДА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549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2,492,236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2,686,327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107.79%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9397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Ј. ГОТОВИНА НА КРАЈУ ОБРАЧУНСКОГ ПЕРИОДА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552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2,686,327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3,508,061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130.59%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939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effectLst/>
                          <a:latin typeface="Arial"/>
                        </a:rPr>
                        <a:t>   (549+547-548+550-551)</a:t>
                      </a:r>
                    </a:p>
                  </a:txBody>
                  <a:tcPr marL="4461" marR="4461" marT="44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9951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504056"/>
          </a:xfrm>
        </p:spPr>
        <p:txBody>
          <a:bodyPr>
            <a:noAutofit/>
          </a:bodyPr>
          <a:lstStyle/>
          <a:p>
            <a:pPr algn="ctr"/>
            <a:r>
              <a:rPr lang="sr-Cyrl-BA" sz="1800" b="1" i="1" dirty="0">
                <a:solidFill>
                  <a:srgbClr val="000066"/>
                </a:solidFill>
              </a:rPr>
              <a:t>1</a:t>
            </a:r>
            <a:r>
              <a:rPr lang="en-US" sz="1800" b="1" i="1" dirty="0">
                <a:solidFill>
                  <a:srgbClr val="000066"/>
                </a:solidFill>
              </a:rPr>
              <a:t>7</a:t>
            </a:r>
            <a:r>
              <a:rPr lang="x-none" sz="1800" b="1" i="1" dirty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СРЕДЊОРОЧНИ ПЛАН ПОСЛОВАЊА ОД </a:t>
            </a:r>
            <a:r>
              <a:rPr lang="ru-RU" sz="1800" b="1" i="1" dirty="0" smtClean="0">
                <a:solidFill>
                  <a:srgbClr val="000066"/>
                </a:solidFill>
              </a:rPr>
              <a:t>202</a:t>
            </a:r>
            <a:r>
              <a:rPr lang="sr-Cyrl-CS" sz="1800" b="1" i="1" dirty="0">
                <a:solidFill>
                  <a:srgbClr val="000066"/>
                </a:solidFill>
              </a:rPr>
              <a:t>5</a:t>
            </a:r>
            <a:r>
              <a:rPr lang="ru-RU" sz="1800" b="1" i="1" dirty="0" smtClean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ДО </a:t>
            </a:r>
            <a:r>
              <a:rPr lang="ru-RU" sz="1800" b="1" i="1" dirty="0" smtClean="0">
                <a:solidFill>
                  <a:srgbClr val="000066"/>
                </a:solidFill>
              </a:rPr>
              <a:t>202</a:t>
            </a:r>
            <a:r>
              <a:rPr lang="sr-Cyrl-CS" sz="1800" b="1" i="1" dirty="0">
                <a:solidFill>
                  <a:srgbClr val="000066"/>
                </a:solidFill>
              </a:rPr>
              <a:t>7</a:t>
            </a:r>
            <a:r>
              <a:rPr lang="ru-RU" sz="1800" b="1" i="1" dirty="0" smtClean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ГОДИНЕ </a:t>
            </a:r>
            <a:endParaRPr lang="en-US" sz="1800" i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059032"/>
              </p:ext>
            </p:extLst>
          </p:nvPr>
        </p:nvGraphicFramePr>
        <p:xfrm>
          <a:off x="251520" y="620688"/>
          <a:ext cx="8712968" cy="5904662"/>
        </p:xfrm>
        <a:graphic>
          <a:graphicData uri="http://schemas.openxmlformats.org/drawingml/2006/table">
            <a:tbl>
              <a:tblPr/>
              <a:tblGrid>
                <a:gridCol w="1127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4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6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11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70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18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76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32644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 dirty="0">
                          <a:effectLst/>
                          <a:latin typeface="Arial"/>
                        </a:rPr>
                        <a:t>Рб.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Опис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План 2025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% у фак. премији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План 2026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% у фак. премији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План 2027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% у фак. премији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Фактурисана премија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36,145,700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38,675,899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40,609,694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 (61)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Приходи из премије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34,913,636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96.59%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37,350,000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96.57%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39,210,000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96.55%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08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 (62)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Приходи на основу учешћа саосигурања, реосигурања 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1,469,740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4.07%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1,570,000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4.06%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1,640,000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4.04%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 (63)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Приходи од укидања резервисања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475,693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1.32%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508,992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1.32%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534,441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1.32%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5(64)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Остали приходи од поврата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5,500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5,800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8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 (65)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Приходи по основу регреса и остали приходи 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1,257,074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3.48%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1,340,000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3.46%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1,405,000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3.46%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7 (66)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Финансијски приходи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600,709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1.66%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640,000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1.65%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680,000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1.67%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8 (675)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Наплаћена потраживања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601,000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1.66%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630,000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1.63%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635,000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1.56%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9 (67-68-69)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Остали приходи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123,448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0.34%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130,000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0.34%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140,000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0.34%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10 (2 до 9)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УКУПНО ПРИХОДИ ПОСЛОВАНЈА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39,446,300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109.13%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42,174,492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109.05%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44,250,241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108.96%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 (52)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Ликвидиране штете 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14,826,076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41.02%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15,960,000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41.27%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16,750,000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41.25%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10а (52)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Резервисане штете 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1,074,768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2.97%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650,000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1.68%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690,000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1.70%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10б (52)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Трошкови обраде штета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267,100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0.74%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285,000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0.74%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300,000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0.74%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4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 (50-52)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Остали функционални расходи 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3,986,152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11.03%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4,260,000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11.01%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4,470,000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11.01%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86615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12 (10+10а+10б+11)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Укупно функционални расходи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20,154,096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55.76%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21,155,000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54.70%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22,210,000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54.69%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13 ( 53-54)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Трошкови матер.енергије, амортизације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12,388,651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34.27%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13,250,000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34.26%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13,900,000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34.23%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14 (55)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Плате и остали лични расходи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5,436,225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15.04%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5,800,000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15.00%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6,100,000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15.02%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60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15 (13+14)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Укупно расходи спровођења осигурања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17,824,876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49.31%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19,050,000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49.26%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20,000,000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49.25%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16 (56)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Финансијски расходи 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100,396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0.28%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107,000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0.28%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112,000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0.28%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17 (576)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Исправка вриједно. потраживања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654,500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1.81%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670,000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1.73%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700,000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1.72%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18 (57-58-59)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0" i="0" u="none" strike="noStrike">
                          <a:effectLst/>
                          <a:latin typeface="Arial"/>
                        </a:rPr>
                        <a:t>Остали нетехнички расходи пословања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102,270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0.28%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109,000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0.28%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114,000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0.28%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19 (16+17+18)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Укупно остали расходи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857,166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2.37%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886,000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2.29%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926,000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2.28%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20 (12+15+19)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УКУПНО РАСХОДИ ПОСЛОВАНЈА 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38,836,138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107.44%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41,091,000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106.24%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 dirty="0">
                          <a:effectLst/>
                          <a:latin typeface="Arial"/>
                        </a:rPr>
                        <a:t>43,136,000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106.22%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991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21 (10-20)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800" b="1" i="0" u="none" strike="noStrike">
                          <a:effectLst/>
                          <a:latin typeface="Arial"/>
                        </a:rPr>
                        <a:t>Добитак (приходи - расходи)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610,162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1.69%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1,083,492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2.80%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1,114,241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1" i="0" u="none" strike="noStrike" dirty="0">
                          <a:effectLst/>
                          <a:latin typeface="Arial"/>
                        </a:rPr>
                        <a:t>2.74%</a:t>
                      </a:r>
                    </a:p>
                  </a:txBody>
                  <a:tcPr marL="9071" marR="9071" marT="9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9518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8229600" cy="54878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Cyrl-BA" sz="6600" dirty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endParaRPr lang="sr-Cyrl-BA" sz="6600" dirty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sr-Cyrl-BA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ХВАЛА НА ПАЖЊИ</a:t>
            </a:r>
            <a:endParaRPr lang="en-US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66"/>
              </a:soli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830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490066"/>
          </a:xfrm>
        </p:spPr>
        <p:txBody>
          <a:bodyPr>
            <a:normAutofit/>
          </a:bodyPr>
          <a:lstStyle/>
          <a:p>
            <a:pPr algn="ctr"/>
            <a:r>
              <a:rPr lang="en-US" sz="1800" b="1" i="1" dirty="0">
                <a:solidFill>
                  <a:srgbClr val="000066"/>
                </a:solidFill>
              </a:rPr>
              <a:t>1</a:t>
            </a:r>
            <a:r>
              <a:rPr lang="x-none" sz="1800" b="1" i="1" dirty="0">
                <a:solidFill>
                  <a:srgbClr val="000066"/>
                </a:solidFill>
              </a:rPr>
              <a:t>. </a:t>
            </a:r>
            <a:r>
              <a:rPr lang="sr-Cyrl-CS" sz="1800" b="1" i="1" dirty="0">
                <a:solidFill>
                  <a:srgbClr val="000066"/>
                </a:solidFill>
              </a:rPr>
              <a:t>ТРЖИШТЕ ОСИГУРАЊА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836712"/>
            <a:ext cx="8640960" cy="56166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rgbClr val="000066"/>
                </a:solidFill>
                <a:latin typeface="+mj-lt"/>
              </a:rPr>
              <a:t>У Републици Српској, као и у Босни и Херцеговини, уочава се неуређеност тржишта осигурања због присуства нелојалне конкуренције, </a:t>
            </a: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на коју ситуацију додатно, негативно, утичу стална усложњавања геополитичких кретања. Домаће тржиште осигурања је 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неразвијено, </a:t>
            </a: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али постоји и низак 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ниво свијести становништва о значају осигурања. О ниском нивоу развоја осигурања свједочи високо учешће премија од аутоодговорности у укупно оствареној премији, те висок проценат премије која се </a:t>
            </a: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ангажује 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за подмирење трошкова осигурања. Такође разлоге неразвијености треба тражити и у општим економским предусловима развоја тржишта осигурања, као што су економска стабилност и достигнут ниво животног стандарда</a:t>
            </a: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.</a:t>
            </a:r>
            <a:endParaRPr lang="en-US" sz="1800" dirty="0">
              <a:latin typeface="YU Times New Roman"/>
              <a:ea typeface="Times New Roman"/>
              <a:cs typeface="Times New Roman"/>
            </a:endParaRPr>
          </a:p>
          <a:p>
            <a:pPr marL="0" indent="0" algn="just">
              <a:buNone/>
            </a:pPr>
            <a:endParaRPr lang="ru-RU" sz="1600" dirty="0" smtClean="0">
              <a:solidFill>
                <a:srgbClr val="000066"/>
              </a:solidFill>
              <a:latin typeface="+mj-lt"/>
            </a:endParaRPr>
          </a:p>
          <a:p>
            <a:pPr marL="0" indent="0" algn="just">
              <a:buNone/>
            </a:pP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Тржиште 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осигурања у Републици Српској у институционалном смислу обухвата:</a:t>
            </a:r>
            <a:endParaRPr lang="en-US" sz="1600" dirty="0">
              <a:solidFill>
                <a:srgbClr val="000066"/>
              </a:solidFill>
              <a:latin typeface="+mj-lt"/>
            </a:endParaRPr>
          </a:p>
          <a:p>
            <a:pPr lvl="0" algn="just">
              <a:buClr>
                <a:srgbClr val="000066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000066"/>
                </a:solidFill>
                <a:latin typeface="+mj-lt"/>
              </a:rPr>
              <a:t>1</a:t>
            </a:r>
            <a:r>
              <a:rPr lang="sr-Cyrl-BA" sz="1600" dirty="0">
                <a:solidFill>
                  <a:srgbClr val="000066"/>
                </a:solidFill>
                <a:latin typeface="+mj-lt"/>
              </a:rPr>
              <a:t>4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 друштава за осигурање из Републике Српске</a:t>
            </a:r>
            <a:r>
              <a:rPr lang="x-none" sz="1600" dirty="0">
                <a:solidFill>
                  <a:srgbClr val="000066"/>
                </a:solidFill>
                <a:latin typeface="+mj-lt"/>
              </a:rPr>
              <a:t>,</a:t>
            </a:r>
            <a:endParaRPr lang="en-US" sz="1600" dirty="0">
              <a:solidFill>
                <a:srgbClr val="000066"/>
              </a:solidFill>
              <a:latin typeface="+mj-lt"/>
            </a:endParaRPr>
          </a:p>
          <a:p>
            <a:pPr lvl="0" algn="just">
              <a:buClr>
                <a:srgbClr val="000066"/>
              </a:buClr>
              <a:buFont typeface="Wingdings" pitchFamily="2" charset="2"/>
              <a:buChar char="Ø"/>
            </a:pPr>
            <a:r>
              <a:rPr lang="sr-Latn-BA" sz="1600" dirty="0">
                <a:solidFill>
                  <a:srgbClr val="000066"/>
                </a:solidFill>
                <a:latin typeface="+mj-lt"/>
              </a:rPr>
              <a:t>9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 филијала друштава за осигурање из Федерације Босне и Херцеговине које послују у Републици </a:t>
            </a: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Српској,</a:t>
            </a:r>
            <a:endParaRPr lang="en-US" sz="1600" dirty="0" smtClean="0">
              <a:solidFill>
                <a:srgbClr val="000066"/>
              </a:solidFill>
              <a:latin typeface="+mj-lt"/>
            </a:endParaRPr>
          </a:p>
          <a:p>
            <a:pPr lvl="0" algn="just">
              <a:buClr>
                <a:srgbClr val="000066"/>
              </a:buCl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Омбудсман у осигурању и</a:t>
            </a:r>
            <a:endParaRPr lang="en-US" sz="1600" dirty="0" smtClean="0">
              <a:solidFill>
                <a:srgbClr val="000066"/>
              </a:solidFill>
              <a:latin typeface="+mj-lt"/>
            </a:endParaRPr>
          </a:p>
          <a:p>
            <a:pPr lvl="0" algn="just">
              <a:buClr>
                <a:srgbClr val="000066"/>
              </a:buCl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Заштитни 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фонд Републике Српске</a:t>
            </a: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.</a:t>
            </a:r>
            <a:endParaRPr lang="en-US" sz="1600" dirty="0">
              <a:solidFill>
                <a:srgbClr val="000066"/>
              </a:solidFill>
              <a:latin typeface="+mj-lt"/>
              <a:ea typeface="Times New Roman"/>
              <a:cs typeface="Times New Roman"/>
            </a:endParaRPr>
          </a:p>
          <a:p>
            <a:pPr marL="0" lvl="0" indent="0" algn="just">
              <a:buClr>
                <a:srgbClr val="000066"/>
              </a:buClr>
              <a:buNone/>
            </a:pPr>
            <a:endParaRPr lang="ru-RU" sz="1600" dirty="0" smtClean="0">
              <a:solidFill>
                <a:srgbClr val="000066"/>
              </a:solidFill>
              <a:latin typeface="+mj-lt"/>
              <a:ea typeface="Times New Roman"/>
              <a:cs typeface="Times New Roman"/>
            </a:endParaRPr>
          </a:p>
          <a:p>
            <a:pPr marL="0" lvl="0" indent="0" algn="just">
              <a:buClr>
                <a:srgbClr val="000066"/>
              </a:buClr>
              <a:buNone/>
            </a:pPr>
            <a:r>
              <a:rPr lang="ru-RU" sz="1600" dirty="0" smtClean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Од </a:t>
            </a:r>
            <a:r>
              <a:rPr lang="ru-RU" sz="1600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укупно </a:t>
            </a:r>
            <a:r>
              <a:rPr lang="ru-RU" sz="1600" b="1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2</a:t>
            </a:r>
            <a:r>
              <a:rPr lang="sr-Latn-BA" sz="1600" b="1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3</a:t>
            </a:r>
            <a:r>
              <a:rPr lang="ru-RU" sz="1600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 </a:t>
            </a:r>
            <a:r>
              <a:rPr lang="sr-Cyrl-CS" sz="1600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д</a:t>
            </a:r>
            <a:r>
              <a:rPr lang="ru-RU" sz="1600" dirty="0" smtClean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руштава и филијале </a:t>
            </a:r>
            <a:r>
              <a:rPr lang="ru-RU" sz="1600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која послују на територији  Републике Српске, </a:t>
            </a:r>
            <a:r>
              <a:rPr lang="ru-RU" sz="1600" b="1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2</a:t>
            </a:r>
            <a:r>
              <a:rPr lang="ru-RU" sz="1600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 друштва се баве </a:t>
            </a:r>
            <a:r>
              <a:rPr lang="ru-RU" sz="1600" b="1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животним и неживотним </a:t>
            </a:r>
            <a:r>
              <a:rPr lang="ru-RU" sz="1600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осигурањем док се </a:t>
            </a:r>
            <a:r>
              <a:rPr lang="ru-RU" sz="1600" b="1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2</a:t>
            </a:r>
            <a:r>
              <a:rPr lang="sr-Latn-BA" sz="1600" b="1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1</a:t>
            </a:r>
            <a:r>
              <a:rPr lang="ru-RU" sz="1600" b="1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друштав</a:t>
            </a:r>
            <a:r>
              <a:rPr lang="sr-Latn-BA" sz="1600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o</a:t>
            </a:r>
            <a:r>
              <a:rPr lang="ru-RU" sz="1600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 бави само </a:t>
            </a:r>
            <a:r>
              <a:rPr lang="ru-RU" sz="1600" b="1" dirty="0">
                <a:solidFill>
                  <a:srgbClr val="000066"/>
                </a:solidFill>
                <a:latin typeface="+mj-lt"/>
                <a:ea typeface="Times New Roman"/>
                <a:cs typeface="Times New Roman"/>
              </a:rPr>
              <a:t>неживотним осигурањем.</a:t>
            </a:r>
            <a:endParaRPr lang="en-US" sz="1800" b="1" dirty="0">
              <a:solidFill>
                <a:srgbClr val="000066"/>
              </a:solidFill>
              <a:latin typeface="+mj-lt"/>
              <a:ea typeface="Times New Roman"/>
              <a:cs typeface="Times New Roman"/>
            </a:endParaRPr>
          </a:p>
          <a:p>
            <a:pPr marL="0" indent="0" algn="just">
              <a:buNone/>
            </a:pPr>
            <a:endParaRPr lang="en-US" sz="1600" dirty="0">
              <a:solidFill>
                <a:srgbClr val="000066"/>
              </a:solidFill>
            </a:endParaRP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27611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24936" cy="432048"/>
          </a:xfrm>
        </p:spPr>
        <p:txBody>
          <a:bodyPr>
            <a:normAutofit/>
          </a:bodyPr>
          <a:lstStyle/>
          <a:p>
            <a:pPr algn="ctr"/>
            <a:r>
              <a:rPr lang="en-US" sz="1800" b="1" i="1" dirty="0">
                <a:solidFill>
                  <a:srgbClr val="000066"/>
                </a:solidFill>
              </a:rPr>
              <a:t>2</a:t>
            </a:r>
            <a:r>
              <a:rPr lang="sr-Cyrl-BA" sz="1800" b="1" i="1" dirty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КЉУЧНИ ПАРАМЕТРИ ПОСЛОВАЊА У 20</a:t>
            </a:r>
            <a:r>
              <a:rPr lang="en-US" sz="1800" b="1" i="1" dirty="0" smtClean="0">
                <a:solidFill>
                  <a:srgbClr val="000066"/>
                </a:solidFill>
              </a:rPr>
              <a:t>2</a:t>
            </a:r>
            <a:r>
              <a:rPr lang="en-US" sz="1800" b="1" i="1" dirty="0">
                <a:solidFill>
                  <a:srgbClr val="000066"/>
                </a:solidFill>
              </a:rPr>
              <a:t>5</a:t>
            </a:r>
            <a:r>
              <a:rPr lang="ru-RU" sz="1800" b="1" i="1" dirty="0" smtClean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ГОДИНИ </a:t>
            </a:r>
            <a:endParaRPr lang="en-US" sz="1800" b="1" i="1" dirty="0">
              <a:solidFill>
                <a:srgbClr val="00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980728"/>
            <a:ext cx="8424936" cy="5616624"/>
          </a:xfrm>
          <a:ln>
            <a:noFill/>
          </a:ln>
        </p:spPr>
        <p:txBody>
          <a:bodyPr>
            <a:normAutofit fontScale="92500"/>
          </a:bodyPr>
          <a:lstStyle/>
          <a:p>
            <a:pPr marL="0" lvl="0" indent="0" algn="just">
              <a:buClr>
                <a:srgbClr val="000066"/>
              </a:buClr>
              <a:buNone/>
            </a:pPr>
            <a:r>
              <a:rPr lang="sr-Cyrl-BA" sz="1600" dirty="0">
                <a:solidFill>
                  <a:srgbClr val="000066"/>
                </a:solidFill>
                <a:latin typeface="+mj-lt"/>
              </a:rPr>
              <a:t>Кључни параметри пословања у 20</a:t>
            </a:r>
            <a:r>
              <a:rPr lang="en-US" sz="1600" dirty="0" smtClean="0">
                <a:solidFill>
                  <a:srgbClr val="000066"/>
                </a:solidFill>
                <a:latin typeface="+mj-lt"/>
              </a:rPr>
              <a:t>2</a:t>
            </a:r>
            <a:r>
              <a:rPr lang="sr-Cyrl-RS" sz="1600" dirty="0">
                <a:solidFill>
                  <a:srgbClr val="000066"/>
                </a:solidFill>
                <a:latin typeface="+mj-lt"/>
              </a:rPr>
              <a:t>5</a:t>
            </a:r>
            <a:r>
              <a:rPr lang="sr-Cyrl-BA" sz="1600" dirty="0" smtClean="0">
                <a:solidFill>
                  <a:srgbClr val="000066"/>
                </a:solidFill>
                <a:latin typeface="+mj-lt"/>
              </a:rPr>
              <a:t>. </a:t>
            </a:r>
            <a:r>
              <a:rPr lang="sr-Cyrl-BA" sz="1600" dirty="0">
                <a:solidFill>
                  <a:srgbClr val="000066"/>
                </a:solidFill>
                <a:latin typeface="+mj-lt"/>
              </a:rPr>
              <a:t>години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:</a:t>
            </a:r>
            <a:endParaRPr lang="x-none" sz="1600" dirty="0">
              <a:solidFill>
                <a:srgbClr val="000066"/>
              </a:solidFill>
              <a:latin typeface="+mj-lt"/>
            </a:endParaRPr>
          </a:p>
          <a:p>
            <a:pPr lvl="0" algn="just">
              <a:lnSpc>
                <a:spcPct val="16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sr-Cyrl-CS" sz="1600" dirty="0">
                <a:solidFill>
                  <a:srgbClr val="000066"/>
                </a:solidFill>
                <a:latin typeface="+mj-lt"/>
              </a:rPr>
              <a:t>раст укупне бруто премије осигурања у односу на </a:t>
            </a:r>
            <a:r>
              <a:rPr lang="sr-Cyrl-BA" sz="1600" dirty="0">
                <a:solidFill>
                  <a:srgbClr val="000066"/>
                </a:solidFill>
                <a:latin typeface="+mj-lt"/>
              </a:rPr>
              <a:t>пројекцију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у 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202</a:t>
            </a:r>
            <a:r>
              <a:rPr lang="en-US" sz="1600" dirty="0">
                <a:solidFill>
                  <a:srgbClr val="000066"/>
                </a:solidFill>
                <a:latin typeface="+mj-lt"/>
              </a:rPr>
              <a:t>4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.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години од  </a:t>
            </a:r>
            <a:r>
              <a:rPr lang="sr-Cyrl-RS" sz="1600" dirty="0" smtClean="0">
                <a:solidFill>
                  <a:srgbClr val="000066"/>
                </a:solidFill>
                <a:latin typeface="+mj-lt"/>
              </a:rPr>
              <a:t>9,80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%, </a:t>
            </a:r>
            <a:endParaRPr lang="x-none" sz="1600" dirty="0">
              <a:solidFill>
                <a:srgbClr val="000066"/>
              </a:solidFill>
              <a:latin typeface="+mj-lt"/>
            </a:endParaRPr>
          </a:p>
          <a:p>
            <a:pPr lvl="0" algn="just">
              <a:lnSpc>
                <a:spcPct val="16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sr-Cyrl-CS" sz="1600" dirty="0">
                <a:solidFill>
                  <a:srgbClr val="000066"/>
                </a:solidFill>
                <a:latin typeface="+mj-lt"/>
              </a:rPr>
              <a:t>повећање преносне премије од </a:t>
            </a:r>
            <a:r>
              <a:rPr lang="sr-Cyrl-RS" sz="1600" dirty="0" smtClean="0">
                <a:solidFill>
                  <a:srgbClr val="000066"/>
                </a:solidFill>
                <a:latin typeface="+mj-lt"/>
              </a:rPr>
              <a:t>7,13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%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у односу на </a:t>
            </a:r>
            <a:r>
              <a:rPr lang="sr-Cyrl-BA" sz="1600" dirty="0">
                <a:solidFill>
                  <a:srgbClr val="000066"/>
                </a:solidFill>
                <a:latin typeface="+mj-lt"/>
              </a:rPr>
              <a:t>пројекцију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у 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202</a:t>
            </a:r>
            <a:r>
              <a:rPr lang="sr-Cyrl-RS" sz="1600" dirty="0">
                <a:solidFill>
                  <a:srgbClr val="000066"/>
                </a:solidFill>
                <a:latin typeface="+mj-lt"/>
              </a:rPr>
              <a:t>4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.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години, </a:t>
            </a:r>
            <a:endParaRPr lang="x-none" sz="1600" dirty="0">
              <a:solidFill>
                <a:srgbClr val="000066"/>
              </a:solidFill>
              <a:latin typeface="+mj-lt"/>
            </a:endParaRPr>
          </a:p>
          <a:p>
            <a:pPr lvl="0" algn="just">
              <a:lnSpc>
                <a:spcPct val="16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sr-Cyrl-BA" sz="1600" dirty="0">
                <a:solidFill>
                  <a:srgbClr val="000066"/>
                </a:solidFill>
                <a:latin typeface="+mj-lt"/>
              </a:rPr>
              <a:t>р</a:t>
            </a:r>
            <a:r>
              <a:rPr lang="sr-Cyrl-BA" sz="1600" dirty="0" smtClean="0">
                <a:solidFill>
                  <a:srgbClr val="000066"/>
                </a:solidFill>
                <a:latin typeface="+mj-lt"/>
              </a:rPr>
              <a:t>аст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 укупне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наплаћене премије у односу на</a:t>
            </a:r>
            <a:r>
              <a:rPr lang="sr-Cyrl-BA" sz="1600" dirty="0">
                <a:solidFill>
                  <a:srgbClr val="000066"/>
                </a:solidFill>
                <a:latin typeface="+mj-lt"/>
              </a:rPr>
              <a:t> пројекцију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у 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202</a:t>
            </a:r>
            <a:r>
              <a:rPr lang="sr-Cyrl-RS" sz="1600" dirty="0">
                <a:solidFill>
                  <a:srgbClr val="000066"/>
                </a:solidFill>
                <a:latin typeface="+mj-lt"/>
              </a:rPr>
              <a:t>4</a:t>
            </a:r>
            <a:r>
              <a:rPr lang="en-US" sz="1600" dirty="0" smtClean="0">
                <a:solidFill>
                  <a:srgbClr val="000066"/>
                </a:solidFill>
                <a:latin typeface="+mj-lt"/>
              </a:rPr>
              <a:t>.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години, планиран је са стопом од </a:t>
            </a:r>
            <a:r>
              <a:rPr lang="sr-Cyrl-RS" sz="1600" dirty="0" smtClean="0">
                <a:solidFill>
                  <a:srgbClr val="000066"/>
                </a:solidFill>
                <a:latin typeface="+mj-lt"/>
              </a:rPr>
              <a:t>11,07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%,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док је планирано учешће наплаћене премије у фактурисаној премији </a:t>
            </a:r>
            <a:r>
              <a:rPr lang="sr-Cyrl-RS" sz="1600" dirty="0">
                <a:solidFill>
                  <a:srgbClr val="000066"/>
                </a:solidFill>
                <a:latin typeface="+mj-lt"/>
              </a:rPr>
              <a:t>100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,</a:t>
            </a:r>
            <a:r>
              <a:rPr lang="en-US" sz="1600" dirty="0">
                <a:solidFill>
                  <a:srgbClr val="000066"/>
                </a:solidFill>
                <a:latin typeface="+mj-lt"/>
              </a:rPr>
              <a:t>00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%</a:t>
            </a:r>
          </a:p>
          <a:p>
            <a:pPr lvl="0" algn="just">
              <a:lnSpc>
                <a:spcPct val="16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sr-Cyrl-CS" sz="1600" dirty="0">
                <a:solidFill>
                  <a:srgbClr val="000066"/>
                </a:solidFill>
                <a:latin typeface="+mj-lt"/>
              </a:rPr>
              <a:t>ликвидиран</a:t>
            </a:r>
            <a:r>
              <a:rPr lang="sr-Latn-BA" sz="1600" dirty="0">
                <a:solidFill>
                  <a:srgbClr val="000066"/>
                </a:solidFill>
                <a:latin typeface="+mj-lt"/>
              </a:rPr>
              <a:t>e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 штет</a:t>
            </a:r>
            <a:r>
              <a:rPr lang="sr-Latn-BA" sz="1600" dirty="0">
                <a:solidFill>
                  <a:srgbClr val="000066"/>
                </a:solidFill>
                <a:latin typeface="+mj-lt"/>
              </a:rPr>
              <a:t>e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су планиране веће у односу на </a:t>
            </a:r>
            <a:r>
              <a:rPr lang="sr-Cyrl-BA" sz="1600" dirty="0">
                <a:solidFill>
                  <a:srgbClr val="000066"/>
                </a:solidFill>
                <a:latin typeface="+mj-lt"/>
              </a:rPr>
              <a:t>пројекцију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у 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202</a:t>
            </a:r>
            <a:r>
              <a:rPr lang="sr-Cyrl-RS" sz="1600" dirty="0">
                <a:solidFill>
                  <a:srgbClr val="000066"/>
                </a:solidFill>
                <a:latin typeface="+mj-lt"/>
              </a:rPr>
              <a:t>4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.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години за </a:t>
            </a:r>
            <a:r>
              <a:rPr lang="sr-Cyrl-RS" sz="1600" dirty="0" smtClean="0">
                <a:solidFill>
                  <a:srgbClr val="000066"/>
                </a:solidFill>
                <a:latin typeface="+mj-lt"/>
              </a:rPr>
              <a:t>5,23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%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, </a:t>
            </a:r>
          </a:p>
          <a:p>
            <a:pPr lvl="0" algn="just">
              <a:lnSpc>
                <a:spcPct val="16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sr-Cyrl-CS" sz="1600" dirty="0">
                <a:solidFill>
                  <a:srgbClr val="000066"/>
                </a:solidFill>
                <a:latin typeface="+mj-lt"/>
              </a:rPr>
              <a:t>раст резервисања за штете за </a:t>
            </a:r>
            <a:r>
              <a:rPr lang="sr-Cyrl-RS" sz="1600" dirty="0" smtClean="0">
                <a:solidFill>
                  <a:srgbClr val="000066"/>
                </a:solidFill>
                <a:latin typeface="+mj-lt"/>
              </a:rPr>
              <a:t>6,82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%,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у односу на </a:t>
            </a:r>
            <a:r>
              <a:rPr lang="sr-Cyrl-BA" sz="1600" dirty="0">
                <a:solidFill>
                  <a:srgbClr val="000066"/>
                </a:solidFill>
                <a:latin typeface="+mj-lt"/>
              </a:rPr>
              <a:t>пројекцију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у 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202</a:t>
            </a:r>
            <a:r>
              <a:rPr lang="sr-Cyrl-RS" sz="1600" dirty="0">
                <a:solidFill>
                  <a:srgbClr val="000066"/>
                </a:solidFill>
                <a:latin typeface="+mj-lt"/>
              </a:rPr>
              <a:t>4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.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години,</a:t>
            </a:r>
            <a:endParaRPr lang="x-none" sz="1600" dirty="0">
              <a:solidFill>
                <a:srgbClr val="000066"/>
              </a:solidFill>
              <a:latin typeface="+mj-lt"/>
            </a:endParaRPr>
          </a:p>
          <a:p>
            <a:pPr lvl="0" algn="just">
              <a:lnSpc>
                <a:spcPct val="16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sr-Cyrl-BA" sz="1600" dirty="0">
                <a:solidFill>
                  <a:srgbClr val="000066"/>
                </a:solidFill>
                <a:latin typeface="+mj-lt"/>
              </a:rPr>
              <a:t>раст укупних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 прихода у односу на </a:t>
            </a:r>
            <a:r>
              <a:rPr lang="sr-Cyrl-BA" sz="1600" dirty="0">
                <a:solidFill>
                  <a:srgbClr val="000066"/>
                </a:solidFill>
                <a:latin typeface="+mj-lt"/>
              </a:rPr>
              <a:t>пројекцију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у 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2024.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години 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за </a:t>
            </a: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7,20%</a:t>
            </a:r>
            <a:endParaRPr lang="x-none" sz="1600" dirty="0">
              <a:solidFill>
                <a:srgbClr val="000066"/>
              </a:solidFill>
              <a:latin typeface="+mj-lt"/>
            </a:endParaRPr>
          </a:p>
          <a:p>
            <a:pPr lvl="0" algn="just">
              <a:lnSpc>
                <a:spcPct val="16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0066"/>
                </a:solidFill>
                <a:latin typeface="+mj-lt"/>
              </a:rPr>
              <a:t>раст укупних расхода у односу на </a:t>
            </a:r>
            <a:r>
              <a:rPr lang="sr-Cyrl-BA" sz="1600" dirty="0">
                <a:solidFill>
                  <a:srgbClr val="000066"/>
                </a:solidFill>
                <a:latin typeface="+mj-lt"/>
              </a:rPr>
              <a:t>пројекцију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у 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202</a:t>
            </a:r>
            <a:r>
              <a:rPr lang="sr-Cyrl-RS" sz="1600" dirty="0">
                <a:solidFill>
                  <a:srgbClr val="000066"/>
                </a:solidFill>
                <a:latin typeface="+mj-lt"/>
              </a:rPr>
              <a:t>4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.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години </a:t>
            </a:r>
            <a:r>
              <a:rPr lang="ru-RU" sz="1600" dirty="0">
                <a:solidFill>
                  <a:srgbClr val="000066"/>
                </a:solidFill>
                <a:latin typeface="+mj-lt"/>
              </a:rPr>
              <a:t>за </a:t>
            </a:r>
            <a:r>
              <a:rPr lang="sr-Cyrl-RS" sz="1600" dirty="0" smtClean="0">
                <a:solidFill>
                  <a:srgbClr val="000066"/>
                </a:solidFill>
                <a:latin typeface="+mj-lt"/>
              </a:rPr>
              <a:t>6,28</a:t>
            </a:r>
            <a:r>
              <a:rPr lang="ru-RU" sz="1600" dirty="0" smtClean="0">
                <a:solidFill>
                  <a:srgbClr val="000066"/>
                </a:solidFill>
                <a:latin typeface="+mj-lt"/>
              </a:rPr>
              <a:t>%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,</a:t>
            </a:r>
            <a:endParaRPr lang="x-none" sz="1600" dirty="0">
              <a:solidFill>
                <a:srgbClr val="000066"/>
              </a:solidFill>
              <a:latin typeface="+mj-lt"/>
            </a:endParaRPr>
          </a:p>
          <a:p>
            <a:pPr lvl="0" algn="just">
              <a:lnSpc>
                <a:spcPct val="160000"/>
              </a:lnSpc>
              <a:buClr>
                <a:srgbClr val="000066"/>
              </a:buClr>
              <a:buFont typeface="Wingdings" panose="05000000000000000000" pitchFamily="2" charset="2"/>
              <a:buChar char="Ø"/>
            </a:pPr>
            <a:r>
              <a:rPr lang="sr-Cyrl-CS" sz="1600" dirty="0">
                <a:solidFill>
                  <a:srgbClr val="000066"/>
                </a:solidFill>
                <a:latin typeface="+mj-lt"/>
              </a:rPr>
              <a:t>остварење укупног финансијског добитка у 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202</a:t>
            </a:r>
            <a:r>
              <a:rPr lang="sr-Cyrl-RS" sz="1600" dirty="0" smtClean="0">
                <a:solidFill>
                  <a:srgbClr val="000066"/>
                </a:solidFill>
                <a:latin typeface="+mj-lt"/>
              </a:rPr>
              <a:t>5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.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години у износу од </a:t>
            </a:r>
            <a:r>
              <a:rPr lang="sr-Cyrl-CS" sz="1600" dirty="0" smtClean="0">
                <a:solidFill>
                  <a:srgbClr val="000066"/>
                </a:solidFill>
                <a:latin typeface="+mj-lt"/>
              </a:rPr>
              <a:t>610.162 </a:t>
            </a:r>
            <a:r>
              <a:rPr lang="sr-Cyrl-CS" sz="1600" dirty="0">
                <a:solidFill>
                  <a:srgbClr val="000066"/>
                </a:solidFill>
                <a:latin typeface="+mj-lt"/>
              </a:rPr>
              <a:t>КМ.</a:t>
            </a:r>
            <a:endParaRPr lang="sr-Latn-BA" sz="1600" dirty="0">
              <a:solidFill>
                <a:srgbClr val="000066"/>
              </a:solidFill>
              <a:latin typeface="+mj-lt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1600" dirty="0">
              <a:solidFill>
                <a:srgbClr val="002060"/>
              </a:solidFill>
              <a:latin typeface="+mj-lt"/>
            </a:endParaRPr>
          </a:p>
          <a:p>
            <a:pPr marL="0" indent="0">
              <a:buNone/>
            </a:pPr>
            <a:endParaRPr lang="en-US" sz="1600" dirty="0">
              <a:solidFill>
                <a:srgbClr val="002060"/>
              </a:solidFill>
              <a:latin typeface="+mj-lt"/>
            </a:endParaRPr>
          </a:p>
          <a:p>
            <a:pPr marL="0" indent="0">
              <a:buNone/>
            </a:pPr>
            <a:r>
              <a:rPr lang="sr-Cyrl-CS" sz="1600" dirty="0">
                <a:solidFill>
                  <a:srgbClr val="000066"/>
                </a:solidFill>
                <a:latin typeface="+mj-lt"/>
              </a:rPr>
              <a:t> </a:t>
            </a:r>
            <a:endParaRPr lang="en-US" sz="1600" dirty="0">
              <a:solidFill>
                <a:srgbClr val="000066"/>
              </a:solidFill>
              <a:latin typeface="+mj-lt"/>
            </a:endParaRPr>
          </a:p>
          <a:p>
            <a:pPr marL="0" indent="0" algn="just">
              <a:spcAft>
                <a:spcPts val="0"/>
              </a:spcAft>
              <a:buNone/>
              <a:tabLst>
                <a:tab pos="628650" algn="l"/>
              </a:tabLst>
            </a:pPr>
            <a:endParaRPr lang="en-US" sz="1600" dirty="0">
              <a:solidFill>
                <a:srgbClr val="000066"/>
              </a:solidFill>
              <a:latin typeface="+mj-lt"/>
              <a:ea typeface="Times New Roman"/>
              <a:cs typeface="Times New Roman"/>
            </a:endParaRPr>
          </a:p>
          <a:p>
            <a:pPr algn="just">
              <a:buClr>
                <a:srgbClr val="000066"/>
              </a:buClr>
              <a:buFont typeface="Wingdings" pitchFamily="2" charset="2"/>
              <a:buChar char="Ø"/>
            </a:pPr>
            <a:endParaRPr lang="en-US" sz="1600" dirty="0">
              <a:solidFill>
                <a:srgbClr val="000066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0695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576064"/>
          </a:xfrm>
        </p:spPr>
        <p:txBody>
          <a:bodyPr>
            <a:normAutofit/>
          </a:bodyPr>
          <a:lstStyle/>
          <a:p>
            <a:pPr algn="ctr"/>
            <a:r>
              <a:rPr lang="en-US" sz="1800" b="1" i="1" dirty="0">
                <a:solidFill>
                  <a:srgbClr val="000066"/>
                </a:solidFill>
              </a:rPr>
              <a:t>3</a:t>
            </a:r>
            <a:r>
              <a:rPr lang="x-none" sz="1800" b="1" i="1" dirty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ПЛАНСКИ ИНДИКАТОРИ ПОСЛОВАЊА У 20</a:t>
            </a:r>
            <a:r>
              <a:rPr lang="en-US" sz="1800" b="1" i="1" dirty="0" smtClean="0">
                <a:solidFill>
                  <a:srgbClr val="000066"/>
                </a:solidFill>
              </a:rPr>
              <a:t>2</a:t>
            </a:r>
            <a:r>
              <a:rPr lang="sr-Cyrl-RS" sz="1800" b="1" i="1" dirty="0">
                <a:solidFill>
                  <a:srgbClr val="000066"/>
                </a:solidFill>
              </a:rPr>
              <a:t>5</a:t>
            </a:r>
            <a:r>
              <a:rPr lang="ru-RU" sz="1800" b="1" i="1" dirty="0" smtClean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ГОДИНИ</a:t>
            </a:r>
            <a:endParaRPr lang="en-US" sz="1800" b="1" i="1" dirty="0">
              <a:solidFill>
                <a:srgbClr val="000066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37346"/>
              </p:ext>
            </p:extLst>
          </p:nvPr>
        </p:nvGraphicFramePr>
        <p:xfrm>
          <a:off x="857224" y="928670"/>
          <a:ext cx="7643865" cy="4429729"/>
        </p:xfrm>
        <a:graphic>
          <a:graphicData uri="http://schemas.openxmlformats.org/drawingml/2006/table">
            <a:tbl>
              <a:tblPr/>
              <a:tblGrid>
                <a:gridCol w="4562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7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4347">
                <a:tc>
                  <a:txBody>
                    <a:bodyPr/>
                    <a:lstStyle/>
                    <a:p>
                      <a:pPr algn="ctr" rtl="0" fontAlgn="ctr"/>
                      <a:r>
                        <a:rPr lang="bs-Cyrl-BA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ИНДИКАТОРИ ПОСЛОВАЊА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s-Cyrl-BA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Пројекција </a:t>
                      </a:r>
                      <a:r>
                        <a:rPr lang="bs-Cyrl-BA" sz="12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2024</a:t>
                      </a:r>
                      <a:endParaRPr lang="bs-Cyrl-BA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s-Cyrl-BA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План </a:t>
                      </a:r>
                      <a:r>
                        <a:rPr lang="bs-Cyrl-BA" sz="12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2025</a:t>
                      </a:r>
                      <a:endParaRPr lang="bs-Cyrl-BA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4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Међугодишња стопа раста премије  осигурања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7,26%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9,80%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1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Међугодишња стопа раста премије АО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5,89%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6,13%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4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Међугодишња стопа  раста премије осталих врста осигурања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9,15%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14,74%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4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Учешће премије АО у укупној премији осигурања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57,31%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55,39%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174">
                <a:tc>
                  <a:txBody>
                    <a:bodyPr/>
                    <a:lstStyle/>
                    <a:p>
                      <a:pPr algn="l" rtl="0" fontAlgn="ctr"/>
                      <a:r>
                        <a:rPr lang="bs-Cyrl-BA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Резервисане штете / Фактурисана премија </a:t>
                      </a:r>
                      <a:r>
                        <a:rPr lang="bs-Cyrl-BA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bs-Cyrl-BA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30,99%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30,15%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6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Учешће преносне премије у фактурисаној премији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sr-Cyrl-BA" sz="1200" b="0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52,50%</a:t>
                      </a:r>
                      <a:endParaRPr kumimoji="0" lang="sr-Latn-BA" sz="12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sr-Cyrl-BA" sz="1200" b="0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51,22%</a:t>
                      </a:r>
                      <a:endParaRPr kumimoji="0" lang="sr-Latn-BA" sz="12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2174">
                <a:tc>
                  <a:txBody>
                    <a:bodyPr/>
                    <a:lstStyle/>
                    <a:p>
                      <a:pPr algn="l" rtl="0" fontAlgn="ctr"/>
                      <a:r>
                        <a:rPr lang="bs-Cyrl-BA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Рацио штета</a:t>
                      </a:r>
                      <a:r>
                        <a:rPr lang="bs-Cyrl-BA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bs-Cyrl-BA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45,</a:t>
                      </a:r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44,46%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174">
                <a:tc>
                  <a:txBody>
                    <a:bodyPr/>
                    <a:lstStyle/>
                    <a:p>
                      <a:pPr algn="l" rtl="0" fontAlgn="ctr"/>
                      <a:r>
                        <a:rPr lang="bs-Cyrl-BA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Рацио трошкова</a:t>
                      </a:r>
                      <a:r>
                        <a:rPr lang="bs-Cyrl-BA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bs-Cyrl-BA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52,70%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51,05%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2174">
                <a:tc>
                  <a:txBody>
                    <a:bodyPr/>
                    <a:lstStyle/>
                    <a:p>
                      <a:pPr algn="l" rtl="0" fontAlgn="ctr"/>
                      <a:r>
                        <a:rPr lang="bs-Cyrl-BA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Комбиновани рацио</a:t>
                      </a:r>
                      <a:r>
                        <a:rPr lang="bs-Cyrl-BA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bs-Cyrl-BA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98,</a:t>
                      </a:r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05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95,51%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2174">
                <a:tc>
                  <a:txBody>
                    <a:bodyPr/>
                    <a:lstStyle/>
                    <a:p>
                      <a:pPr algn="l" rtl="0" fontAlgn="ctr"/>
                      <a:r>
                        <a:rPr lang="bs-Cyrl-BA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Рацио штета у самопридржају</a:t>
                      </a:r>
                      <a:r>
                        <a:rPr lang="bs-Cyrl-BA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bs-Cyrl-BA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45,</a:t>
                      </a:r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59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43,90%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2174">
                <a:tc>
                  <a:txBody>
                    <a:bodyPr/>
                    <a:lstStyle/>
                    <a:p>
                      <a:pPr algn="l" rtl="0" fontAlgn="ctr"/>
                      <a:r>
                        <a:rPr lang="bs-Cyrl-BA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Рацио трошкова у самопридржају</a:t>
                      </a:r>
                      <a:r>
                        <a:rPr lang="bs-Cyrl-BA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bs-Cyrl-BA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57,70%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56,07%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2174">
                <a:tc>
                  <a:txBody>
                    <a:bodyPr/>
                    <a:lstStyle/>
                    <a:p>
                      <a:pPr algn="l" rtl="0" fontAlgn="ctr"/>
                      <a:r>
                        <a:rPr lang="bs-Cyrl-BA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Комбиновани рацио у самопридржају</a:t>
                      </a:r>
                      <a:r>
                        <a:rPr lang="bs-Cyrl-BA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bs-Cyrl-BA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103.</a:t>
                      </a:r>
                      <a:r>
                        <a:rPr lang="sr-Cyrl-BA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29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99,96%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64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Учешће ТСО у  фактурисаној премији (група 53, 54, 55)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51.13%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49.31%</a:t>
                      </a:r>
                      <a:endParaRPr lang="sr-Latn-BA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87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562074"/>
          </a:xfrm>
        </p:spPr>
        <p:txBody>
          <a:bodyPr>
            <a:noAutofit/>
          </a:bodyPr>
          <a:lstStyle/>
          <a:p>
            <a:pPr algn="ctr"/>
            <a:r>
              <a:rPr lang="en-US" sz="1800" b="1" dirty="0">
                <a:solidFill>
                  <a:srgbClr val="000066"/>
                </a:solidFill>
              </a:rPr>
              <a:t>4</a:t>
            </a:r>
            <a:r>
              <a:rPr lang="x-none" sz="1800" b="1" dirty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ПЛАН ФАКТУРИСАНЕ ПРЕМИЈЕ  ПО ВРСТАМА ОСИГУРАЊА </a:t>
            </a:r>
            <a:r>
              <a:rPr lang="en-US" sz="1800" b="1" i="1" dirty="0">
                <a:solidFill>
                  <a:srgbClr val="000066"/>
                </a:solidFill>
              </a:rPr>
              <a:t>                        </a:t>
            </a:r>
            <a:r>
              <a:rPr lang="ru-RU" sz="1800" b="1" i="1" dirty="0">
                <a:solidFill>
                  <a:srgbClr val="000066"/>
                </a:solidFill>
              </a:rPr>
              <a:t>У 20</a:t>
            </a:r>
            <a:r>
              <a:rPr lang="en-US" sz="1800" b="1" i="1" dirty="0" smtClean="0">
                <a:solidFill>
                  <a:srgbClr val="000066"/>
                </a:solidFill>
              </a:rPr>
              <a:t>2</a:t>
            </a:r>
            <a:r>
              <a:rPr lang="sr-Cyrl-RS" sz="1800" b="1" i="1" dirty="0">
                <a:solidFill>
                  <a:srgbClr val="000066"/>
                </a:solidFill>
              </a:rPr>
              <a:t>5</a:t>
            </a:r>
            <a:r>
              <a:rPr lang="ru-RU" sz="1800" b="1" i="1" dirty="0" smtClean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ГОДИНИ</a:t>
            </a:r>
            <a:endParaRPr lang="en-US" sz="1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215384"/>
              </p:ext>
            </p:extLst>
          </p:nvPr>
        </p:nvGraphicFramePr>
        <p:xfrm>
          <a:off x="323528" y="764704"/>
          <a:ext cx="8568953" cy="5832652"/>
        </p:xfrm>
        <a:graphic>
          <a:graphicData uri="http://schemas.openxmlformats.org/drawingml/2006/table">
            <a:tbl>
              <a:tblPr/>
              <a:tblGrid>
                <a:gridCol w="8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34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22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22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22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08866">
                <a:tc gridSpan="8">
                  <a:txBody>
                    <a:bodyPr/>
                    <a:lstStyle/>
                    <a:p>
                      <a:pPr algn="r" fontAlgn="ctr"/>
                      <a:r>
                        <a:rPr lang="sr-Cyrl-BA" sz="9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 КМ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1326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Рб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Категорија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План 2024.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Пројекција 2024.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План 2025.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  у фак. премији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Индекс 2025/2024 (5/4)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Индекс план 2025/2024 (5/3)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незгоде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1,410,976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1,228,269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1,303,090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3.61%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106.09%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92.35%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Здравствено осигурање ПЗО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405,739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382,327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405,890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1.12%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106.16%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100.04%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3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Осигу. воз која се крећу на копну, осим шинских возила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4,912,086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5,129,046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5,449,937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15.08%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106.26%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110.95%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3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Осигурања возила која се крећу по шинама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262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7,618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7,999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105.00%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3053.05%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ваздухоплова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65,198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59,656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65,235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109.35%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100.06%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пловила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478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514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107.53%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503.92%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робе у превозу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146,330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183,347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192,740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0.53%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105.12%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131.72%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83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имовине од пожара и природних сила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2,026,746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1,537,759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1,669,669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4.62%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108.58%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82.38%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83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од осталих штета на имовини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4,533,448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4,422,482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5,863,644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16.22%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132.59%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129.34%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83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 од одговорности за моторна возила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19,847,232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18,865,230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20,021,774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55.39%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106.13%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100.88%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83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Осиг. од грађанске одговорно за ваздухопл.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60,671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67,904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71,446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0.20%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105.22%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117.76%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83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од опште грађа одгов. за бродове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1,331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1,127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1,425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126.44%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107.06%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83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од опште грађанске одговорности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435,126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449,491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478,004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1.32%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106.34%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109.85%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кредита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589,503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478,764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503,711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1.39%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105.21%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85.45%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гаранција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од разли фин. губит.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67,652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86,914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91,703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0.25%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105.51%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135.55%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083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трошкова правне заштите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Осигурање помоћи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25,977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17,723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18,919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106.75%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72.83%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0886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r-Cyrl-BA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УКУПНО ФАКТУРИСАНА ПРЕМИЈА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34,528,379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32,918,135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36,145,700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109.80%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104.68%</a:t>
                      </a:r>
                    </a:p>
                  </a:txBody>
                  <a:tcPr marL="7840" marR="7840" marT="78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158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576064"/>
          </a:xfrm>
        </p:spPr>
        <p:txBody>
          <a:bodyPr>
            <a:normAutofit/>
          </a:bodyPr>
          <a:lstStyle/>
          <a:p>
            <a:pPr algn="ctr"/>
            <a:r>
              <a:rPr lang="en-US" sz="1800" b="1" i="1" dirty="0">
                <a:solidFill>
                  <a:srgbClr val="000066"/>
                </a:solidFill>
              </a:rPr>
              <a:t>5</a:t>
            </a:r>
            <a:r>
              <a:rPr lang="x-none" sz="1800" b="1" i="1" dirty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ПЛАН ФАКТУРИСАНЕ ПРЕМИЈЕ ПО ФИЛИЈАЛАМА У 20</a:t>
            </a:r>
            <a:r>
              <a:rPr lang="en-US" sz="1800" b="1" i="1" dirty="0" smtClean="0">
                <a:solidFill>
                  <a:srgbClr val="000066"/>
                </a:solidFill>
              </a:rPr>
              <a:t>2</a:t>
            </a:r>
            <a:r>
              <a:rPr lang="sr-Cyrl-CS" sz="1800" b="1" i="1" dirty="0">
                <a:solidFill>
                  <a:srgbClr val="000066"/>
                </a:solidFill>
              </a:rPr>
              <a:t>5</a:t>
            </a:r>
            <a:r>
              <a:rPr lang="ru-RU" sz="1800" b="1" i="1" dirty="0" smtClean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ГОДИНИ</a:t>
            </a:r>
            <a:endParaRPr lang="en-US" sz="1800" b="1" i="1" dirty="0">
              <a:solidFill>
                <a:srgbClr val="000066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444393"/>
              </p:ext>
            </p:extLst>
          </p:nvPr>
        </p:nvGraphicFramePr>
        <p:xfrm>
          <a:off x="251520" y="908720"/>
          <a:ext cx="8568953" cy="2880318"/>
        </p:xfrm>
        <a:graphic>
          <a:graphicData uri="http://schemas.openxmlformats.org/drawingml/2006/table">
            <a:tbl>
              <a:tblPr/>
              <a:tblGrid>
                <a:gridCol w="445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2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24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89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24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13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06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51388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Рб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Филијала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План 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Пројекција 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План 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% учешћа у премији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Индекс 2025/2024 (5/4)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Индекс план 2025/2024 (5/3)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Бања Лука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10,160,000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10,804,645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11,450,212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31.68%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105.97%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112.70%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Corporate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4,488,207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3,401,780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4,760,654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13.17%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139.95%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106.07%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Бијељина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2,526,826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2,495,936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2,718,273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7.52%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108.91%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107.58%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Добој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1,678,524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1,523,977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1,653,517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4.57%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108.50%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98.51%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Требиње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1,553,580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1,473,425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1,569,200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4.34%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106.50%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101.01%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Приједор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1,835,078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1,700,461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1,811,238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5.01%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106.51%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98.70%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Сарајево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11,198,000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10,484,611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11,061,266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30.60%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105.50%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98.78%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Брчко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1,088,164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1,033,300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1,121,340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3.10%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108.52%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103.05%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28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Укупно премија неживот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34,528,379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32,918,135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36,145,700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109.80%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104.68%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9436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40960" cy="576064"/>
          </a:xfrm>
        </p:spPr>
        <p:txBody>
          <a:bodyPr>
            <a:normAutofit/>
          </a:bodyPr>
          <a:lstStyle/>
          <a:p>
            <a:pPr algn="ctr"/>
            <a:r>
              <a:rPr lang="en-US" sz="1800" b="1" i="1" dirty="0">
                <a:solidFill>
                  <a:srgbClr val="000066"/>
                </a:solidFill>
              </a:rPr>
              <a:t>6</a:t>
            </a:r>
            <a:r>
              <a:rPr lang="x-none" sz="1800" b="1" i="1" dirty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ПЛАН НАПЛА</a:t>
            </a:r>
            <a:r>
              <a:rPr lang="sr-Cyrl-BA" sz="1800" b="1" i="1" dirty="0">
                <a:solidFill>
                  <a:srgbClr val="000066"/>
                </a:solidFill>
              </a:rPr>
              <a:t>ЋЕНЕ</a:t>
            </a:r>
            <a:r>
              <a:rPr lang="ru-RU" sz="1800" b="1" i="1" dirty="0">
                <a:solidFill>
                  <a:srgbClr val="000066"/>
                </a:solidFill>
              </a:rPr>
              <a:t> ПРЕМИЈЕ ПО ФИЛИЈАЛАМА У 20</a:t>
            </a:r>
            <a:r>
              <a:rPr lang="en-US" sz="1800" b="1" i="1" dirty="0" smtClean="0">
                <a:solidFill>
                  <a:srgbClr val="000066"/>
                </a:solidFill>
              </a:rPr>
              <a:t>2</a:t>
            </a:r>
            <a:r>
              <a:rPr lang="sr-Cyrl-CS" sz="1800" b="1" i="1" dirty="0">
                <a:solidFill>
                  <a:srgbClr val="000066"/>
                </a:solidFill>
              </a:rPr>
              <a:t>5</a:t>
            </a:r>
            <a:r>
              <a:rPr lang="ru-RU" sz="1800" b="1" i="1" dirty="0" smtClean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ГОДИНИ</a:t>
            </a:r>
            <a:endParaRPr lang="en-US" sz="1800" b="1" i="1" dirty="0">
              <a:solidFill>
                <a:srgbClr val="000066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450476"/>
              </p:ext>
            </p:extLst>
          </p:nvPr>
        </p:nvGraphicFramePr>
        <p:xfrm>
          <a:off x="179512" y="980728"/>
          <a:ext cx="8784976" cy="3096343"/>
        </p:xfrm>
        <a:graphic>
          <a:graphicData uri="http://schemas.openxmlformats.org/drawingml/2006/table">
            <a:tbl>
              <a:tblPr/>
              <a:tblGrid>
                <a:gridCol w="310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0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16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48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9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82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15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15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13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86521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Рб.</a:t>
                      </a:r>
                    </a:p>
                  </a:txBody>
                  <a:tcPr marL="8873" marR="8873" marT="88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ФИЛИЈАЛА</a:t>
                      </a:r>
                    </a:p>
                  </a:txBody>
                  <a:tcPr marL="8873" marR="8873" marT="88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Ненаплаћена премија 2024.</a:t>
                      </a:r>
                    </a:p>
                  </a:txBody>
                  <a:tcPr marL="8873" marR="8873" marT="88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Фактурисана премија у 2025. год.</a:t>
                      </a:r>
                    </a:p>
                  </a:txBody>
                  <a:tcPr marL="8873" marR="8873" marT="88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Укупно наплатни задатак (3+4)</a:t>
                      </a:r>
                    </a:p>
                  </a:txBody>
                  <a:tcPr marL="8873" marR="8873" marT="88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План наплате премије из 2024. год.</a:t>
                      </a:r>
                    </a:p>
                  </a:txBody>
                  <a:tcPr marL="8873" marR="8873" marT="88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План наплате премије из 2025. год</a:t>
                      </a:r>
                    </a:p>
                  </a:txBody>
                  <a:tcPr marL="8873" marR="8873" marT="88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Укупан план наплате у 2025 год.</a:t>
                      </a:r>
                    </a:p>
                  </a:txBody>
                  <a:tcPr marL="8873" marR="8873" marT="88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Укупна наплативост    8/5</a:t>
                      </a:r>
                    </a:p>
                  </a:txBody>
                  <a:tcPr marL="8873" marR="8873" marT="88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1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1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Бања Лука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1,383,290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11,450,212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12,833,502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1,037,468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10,584,318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11,621,786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90.56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1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Corporate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1,124,981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4,760,654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5,885,635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843,736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4,400,641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5,244,377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89.10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1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Бијељина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232,371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2,718,273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2,950,644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174,278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2,512,710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2,686,988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91.06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1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Добој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164,596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1,653,517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1,818,113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123,447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1,528,474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1,651,921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90.86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81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Требиње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141,358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1,569,200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1,710,558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106,019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1,450,533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1,556,552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91.00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81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Приједор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128,208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1,811,238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1,939,446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96,156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1,674,268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1,770,424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91.29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1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Сарајево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410,804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11,061,266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11,472,070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308,103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10,224,785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10,532,888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91.81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1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Брчко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58,964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1,121,340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1,180,304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44,223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1,036,541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1,080,764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91.57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191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УКУПНА НАПЛАТА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3,644,572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36,145,700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39,790,272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2,733,430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33,412,270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36,145,700</a:t>
                      </a:r>
                    </a:p>
                  </a:txBody>
                  <a:tcPr marL="8873" marR="8873" marT="88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effectLst/>
                          <a:latin typeface="Arial"/>
                        </a:rPr>
                        <a:t>90.84</a:t>
                      </a:r>
                    </a:p>
                  </a:txBody>
                  <a:tcPr marL="8873" marR="8873" marT="88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52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712968" cy="562074"/>
          </a:xfrm>
        </p:spPr>
        <p:txBody>
          <a:bodyPr>
            <a:noAutofit/>
          </a:bodyPr>
          <a:lstStyle/>
          <a:p>
            <a:pPr algn="ctr"/>
            <a:r>
              <a:rPr lang="en-US" sz="1800" b="1" dirty="0">
                <a:solidFill>
                  <a:srgbClr val="000066"/>
                </a:solidFill>
              </a:rPr>
              <a:t>7</a:t>
            </a:r>
            <a:r>
              <a:rPr lang="x-none" sz="1800" b="1" dirty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ПЛАН ЛИКИВИДИРАНИХ ШТЕТА У 20</a:t>
            </a:r>
            <a:r>
              <a:rPr lang="en-US" sz="1800" b="1" i="1" dirty="0" smtClean="0">
                <a:solidFill>
                  <a:srgbClr val="000066"/>
                </a:solidFill>
              </a:rPr>
              <a:t>2</a:t>
            </a:r>
            <a:r>
              <a:rPr lang="sr-Cyrl-CS" sz="1800" b="1" i="1" dirty="0">
                <a:solidFill>
                  <a:srgbClr val="000066"/>
                </a:solidFill>
              </a:rPr>
              <a:t>5</a:t>
            </a:r>
            <a:r>
              <a:rPr lang="ru-RU" sz="1800" b="1" i="1" dirty="0" smtClean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ГОДИНИ</a:t>
            </a:r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450375"/>
              </p:ext>
            </p:extLst>
          </p:nvPr>
        </p:nvGraphicFramePr>
        <p:xfrm>
          <a:off x="179512" y="836712"/>
          <a:ext cx="8784975" cy="4680517"/>
        </p:xfrm>
        <a:graphic>
          <a:graphicData uri="http://schemas.openxmlformats.org/drawingml/2006/table">
            <a:tbl>
              <a:tblPr/>
              <a:tblGrid>
                <a:gridCol w="2643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3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9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5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70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1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11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193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План 2024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Пројекција 2024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План 2025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% учешћа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Индекс 2025/2024 (5/4)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900" b="1" i="0" u="none" strike="noStrike">
                          <a:effectLst/>
                          <a:latin typeface="Arial"/>
                        </a:rPr>
                        <a:t>Индекс план 2025/2024 (5/3)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974" marR="7974" marT="7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Осигурање незгоде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690,521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691,999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715,405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4.83%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103.38%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103.60%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Здравствено осигурање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131,953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167,980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132,459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0.89%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78.85%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100.38%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Осиг возила која се крећу на копну, осим шинских возила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2,918,447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3,224,814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3,332,221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22.48%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103.33%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114.18%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Осиг. возила која се крећу по шинама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358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370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103.35%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Осигурање ваздухоплова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Осигурање пловила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Осигурање робе у превозу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14,325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953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986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103.46%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6.88%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Осигурање имовине од пожара и природних сила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636,011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654,147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1,297,107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8.75%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198.29%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203.94%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Осиг од осталих штета на имовини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1,828,453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1,507,340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1,813,250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12.23%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120.29%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99.17%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Осигурање од одговорнос за моторна возила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6,902,015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7,150,170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7,221,855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48.71%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101.00%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104.63%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Оси. од грађанске одгов. за ваздухоплове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10,000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Оси од опште грађанске одг. за бродове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Оси. од опште грађанске одговорн.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240,894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285,810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233,707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1.58%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81.77%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97.02%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Осигурање кредита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75,770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403,971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76,560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0.52%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18.95%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101.04%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Осигурање гаранција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Осиг. од раз. фин. губитака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702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1,352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1,399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103.48%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199.29%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Осиг. тр правне заштите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24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900" b="0" i="0" u="none" strike="noStrike">
                          <a:effectLst/>
                          <a:latin typeface="Arial"/>
                        </a:rPr>
                        <a:t>Осигурање помоћи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731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757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103.56%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4376">
                <a:tc gridSpan="2">
                  <a:txBody>
                    <a:bodyPr/>
                    <a:lstStyle/>
                    <a:p>
                      <a:pPr algn="l" fontAlgn="b"/>
                      <a:r>
                        <a:rPr lang="sr-Cyrl-BA" sz="900" b="1" i="1" u="none" strike="noStrike">
                          <a:effectLst/>
                          <a:latin typeface="Arial"/>
                        </a:rPr>
                        <a:t>УКУПНО ЛИКВИДИРАНЕ ШТЕТЕ </a:t>
                      </a:r>
                    </a:p>
                  </a:txBody>
                  <a:tcPr marL="7974" marR="7974" marT="79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13,449,091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14,089,624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14,826,076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100.00%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105.23%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110.24%</a:t>
                      </a:r>
                    </a:p>
                  </a:txBody>
                  <a:tcPr marL="7974" marR="7974" marT="79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1778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562074"/>
          </a:xfrm>
        </p:spPr>
        <p:txBody>
          <a:bodyPr>
            <a:noAutofit/>
          </a:bodyPr>
          <a:lstStyle/>
          <a:p>
            <a:pPr algn="ctr"/>
            <a:r>
              <a:rPr lang="sr-Cyrl-BA" sz="1800" b="1" dirty="0">
                <a:solidFill>
                  <a:srgbClr val="000066"/>
                </a:solidFill>
              </a:rPr>
              <a:t>8</a:t>
            </a:r>
            <a:r>
              <a:rPr lang="x-none" sz="1800" b="1" dirty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ПЛАН ТЕХНИЧКОГ РЕЗУЛТАТА У </a:t>
            </a:r>
            <a:r>
              <a:rPr lang="ru-RU" sz="1800" b="1" i="1" dirty="0" smtClean="0">
                <a:solidFill>
                  <a:srgbClr val="000066"/>
                </a:solidFill>
              </a:rPr>
              <a:t>202</a:t>
            </a:r>
            <a:r>
              <a:rPr lang="sr-Cyrl-CS" sz="1800" b="1" i="1" dirty="0">
                <a:solidFill>
                  <a:srgbClr val="000066"/>
                </a:solidFill>
              </a:rPr>
              <a:t>5</a:t>
            </a:r>
            <a:r>
              <a:rPr lang="ru-RU" sz="1800" b="1" i="1" dirty="0" smtClean="0">
                <a:solidFill>
                  <a:srgbClr val="000066"/>
                </a:solidFill>
              </a:rPr>
              <a:t>. </a:t>
            </a:r>
            <a:r>
              <a:rPr lang="ru-RU" sz="1800" b="1" i="1" dirty="0">
                <a:solidFill>
                  <a:srgbClr val="000066"/>
                </a:solidFill>
              </a:rPr>
              <a:t>ГОДИНИ</a:t>
            </a:r>
            <a:endParaRPr lang="en-US" sz="1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759672"/>
              </p:ext>
            </p:extLst>
          </p:nvPr>
        </p:nvGraphicFramePr>
        <p:xfrm>
          <a:off x="251520" y="836712"/>
          <a:ext cx="8712968" cy="4968555"/>
        </p:xfrm>
        <a:graphic>
          <a:graphicData uri="http://schemas.openxmlformats.org/drawingml/2006/table">
            <a:tbl>
              <a:tblPr/>
              <a:tblGrid>
                <a:gridCol w="393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5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7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0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00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6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6067"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Рб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Категорија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План фактурисане премије 2025.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План техничке премије 2025.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План ликвидираних штета 2025.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Технички резултат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Осигурање незгоде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1,303,090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775,243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715,405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Здравствено осигурање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405,890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225,269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132,459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Осигу. воз која се крећу на коп ,осим ши возила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5,449,937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3,800,505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3,332,221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Осигурања возила која се крећу по шинама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7,999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7,999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Осигурање ваздухоплов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65,235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36,205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Осигурање пловила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Осигу. робе у превозу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192,740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108,023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Осигу. имовине од пожара и природни сила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1,669,669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981,286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1,297,107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1.32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Осигурање од осталих штета на имовини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5,863,644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3,349,338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1,813,250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Осигур од одговорности за моторна возила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20,021,774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12,547,270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7,221,855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Осиг. од грађанске одговорно за ваздухопл.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71,446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39,653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Осигурање од опште грађа одгов. за бродове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1,425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Осигурање од опште грађанске одгово.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478,004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280,730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233,707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Осигурање кредита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503,711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279,560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76,560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Осигурање гаранција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Осигурање од различитих фин. губит.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91,703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50,895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1,399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Осигурање трошкова правне заштите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6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BA" sz="1000" b="0" i="0" u="none" strike="noStrike">
                          <a:effectLst/>
                          <a:latin typeface="Arial"/>
                        </a:rPr>
                        <a:t>Осигурање помоћи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18,919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10,500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0.07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866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sr-Cyrl-BA" sz="1000" b="1" i="0" u="none" strike="noStrike">
                          <a:effectLst/>
                          <a:latin typeface="Arial"/>
                        </a:rPr>
                        <a:t>Укупно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36,145,700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22,493,552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14,826,076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effectLst/>
                          <a:latin typeface="Arial"/>
                        </a:rPr>
                        <a:t>0.66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7534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18873</TotalTime>
  <Words>4045</Words>
  <Application>Microsoft Office PowerPoint</Application>
  <PresentationFormat>On-screen Show (4:3)</PresentationFormat>
  <Paragraphs>1771</Paragraphs>
  <Slides>19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Times New Roman</vt:lpstr>
      <vt:lpstr>Wingdings</vt:lpstr>
      <vt:lpstr>Wingdings 2</vt:lpstr>
      <vt:lpstr>YU Times New Roman</vt:lpstr>
      <vt:lpstr>Equity</vt:lpstr>
      <vt:lpstr>PowerPoint Presentation</vt:lpstr>
      <vt:lpstr>1. ТРЖИШТЕ ОСИГУРАЊА</vt:lpstr>
      <vt:lpstr>2. КЉУЧНИ ПАРАМЕТРИ ПОСЛОВАЊА У 2025. ГОДИНИ </vt:lpstr>
      <vt:lpstr>3. ПЛАНСКИ ИНДИКАТОРИ ПОСЛОВАЊА У 2025. ГОДИНИ</vt:lpstr>
      <vt:lpstr>4. ПЛАН ФАКТУРИСАНЕ ПРЕМИЈЕ  ПО ВРСТАМА ОСИГУРАЊА                         У 2025. ГОДИНИ</vt:lpstr>
      <vt:lpstr>5. ПЛАН ФАКТУРИСАНЕ ПРЕМИЈЕ ПО ФИЛИЈАЛАМА У 2025. ГОДИНИ</vt:lpstr>
      <vt:lpstr>6. ПЛАН НАПЛАЋЕНЕ ПРЕМИЈЕ ПО ФИЛИЈАЛАМА У 2025. ГОДИНИ</vt:lpstr>
      <vt:lpstr>7. ПЛАН ЛИКИВИДИРАНИХ ШТЕТА У 2025. ГОДИНИ</vt:lpstr>
      <vt:lpstr>8. ПЛАН ТЕХНИЧКОГ РЕЗУЛТАТА У 2025. ГОДИНИ</vt:lpstr>
      <vt:lpstr>9. ПЛАН ФИНАНСИЈСКОГ РЕЗУЛТАТА ЗА 2025. ГОДИНУ</vt:lpstr>
      <vt:lpstr>10. ТРОШКОВИ СПРОВОЂЕЊА ОСИГУРАЊА - ПЛАН 2025. ГОДИНЕ </vt:lpstr>
      <vt:lpstr>PowerPoint Presentation</vt:lpstr>
      <vt:lpstr>12. ИНВЕСТИЦИОНИ ПОРТФОЛИО – ПЛАН 2025. ГОДИНА</vt:lpstr>
      <vt:lpstr>PowerPoint Presentation</vt:lpstr>
      <vt:lpstr>14. ТЕХНИЧКЕ РЕЗЕРВЕ И ПОКРИЋЕ ТЕХНИЧКИХ РЕЗЕРВИ                       ПЛАН 2025. НЕЖИВОТ</vt:lpstr>
      <vt:lpstr>15. ПЛАНСКИ ОБРАЧУН АДЕКВАТНОСТИ КАПИТАЛА - 2025. ГОДИНА</vt:lpstr>
      <vt:lpstr>16. НЕТО НОВЧАНИ ТОК – ПРОЈЕКЦИЈА – ПЛАН 2025. ГОДИНЕ</vt:lpstr>
      <vt:lpstr>17. СРЕДЊОРОЧНИ ПЛАН ПОСЛОВАЊА ОД 2025. ДО 2027. ГОДИНЕ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Nikolina Bogdanović</dc:creator>
  <cp:lastModifiedBy>Maja Čuković</cp:lastModifiedBy>
  <cp:revision>1742</cp:revision>
  <cp:lastPrinted>2025-02-21T09:29:38Z</cp:lastPrinted>
  <dcterms:created xsi:type="dcterms:W3CDTF">2012-09-21T06:19:16Z</dcterms:created>
  <dcterms:modified xsi:type="dcterms:W3CDTF">2025-02-21T12:58:34Z</dcterms:modified>
</cp:coreProperties>
</file>